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68" r:id="rId4"/>
    <p:sldId id="269" r:id="rId5"/>
    <p:sldId id="260" r:id="rId6"/>
    <p:sldId id="261" r:id="rId7"/>
    <p:sldId id="262" r:id="rId8"/>
    <p:sldId id="263" r:id="rId9"/>
    <p:sldId id="270" r:id="rId10"/>
    <p:sldId id="264" r:id="rId11"/>
    <p:sldId id="266"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4CBFE-7F22-4E63-AA66-DA41513C2061}" type="datetimeFigureOut">
              <a:rPr lang="en-GB" smtClean="0"/>
              <a:t>07/10/2024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0759F-0A34-4B4D-B707-A698904CF45B}" type="slidenum">
              <a:rPr lang="en-GB" smtClean="0"/>
              <a:t>‹#›</a:t>
            </a:fld>
            <a:endParaRPr lang="en-GB"/>
          </a:p>
        </p:txBody>
      </p:sp>
    </p:spTree>
    <p:extLst>
      <p:ext uri="{BB962C8B-B14F-4D97-AF65-F5344CB8AC3E}">
        <p14:creationId xmlns:p14="http://schemas.microsoft.com/office/powerpoint/2010/main" val="144837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The maps above are taken from the VUIT</a:t>
            </a:r>
            <a:r>
              <a:rPr lang="en-GB" baseline="0" dirty="0" smtClean="0"/>
              <a:t> system and demonstrate the difference in deprivation between the Black Country and Bristol. The Black Country is the second most deprived system in the UK and national solutions and models that may have good outcomes in Bristol may not be suitable for the Black Country. The second diagram illustrates the factors that contribute to health outcomes – health care only contributes 20%; the largest impact on someone's health outcomes are socioeconomic factors. So the citizens of the Black Country already face health inequalities based on high levels of deprivation. </a:t>
            </a:r>
            <a:endParaRPr lang="en-GB" dirty="0"/>
          </a:p>
        </p:txBody>
      </p:sp>
    </p:spTree>
    <p:extLst>
      <p:ext uri="{BB962C8B-B14F-4D97-AF65-F5344CB8AC3E}">
        <p14:creationId xmlns:p14="http://schemas.microsoft.com/office/powerpoint/2010/main" val="102245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 a</a:t>
            </a:r>
            <a:r>
              <a:rPr lang="en-GB" baseline="0" dirty="0" smtClean="0"/>
              <a:t> system we have redesigned our Talking Therapies offer to expand it beyond the traditional NHS Talking Therapies model in order to provide a more holistic approach that provides both talking therapies and support for the wider determinants. </a:t>
            </a:r>
            <a:endParaRPr lang="en-GB" dirty="0"/>
          </a:p>
        </p:txBody>
      </p:sp>
    </p:spTree>
    <p:extLst>
      <p:ext uri="{BB962C8B-B14F-4D97-AF65-F5344CB8AC3E}">
        <p14:creationId xmlns:p14="http://schemas.microsoft.com/office/powerpoint/2010/main" val="761651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7164"/>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878515"/>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7" name="Picture 6"/>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009528" y="230731"/>
            <a:ext cx="3877672" cy="1200906"/>
          </a:xfrm>
          <a:prstGeom prst="rect">
            <a:avLst/>
          </a:prstGeom>
        </p:spPr>
      </p:pic>
      <p:pic>
        <p:nvPicPr>
          <p:cNvPr id="10" name="Picture 9"/>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 y="5131606"/>
            <a:ext cx="1524000" cy="1726394"/>
          </a:xfrm>
          <a:prstGeom prst="rect">
            <a:avLst/>
          </a:prstGeom>
        </p:spPr>
      </p:pic>
      <p:pic>
        <p:nvPicPr>
          <p:cNvPr id="11" name="Picture 10"/>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87346" y="4352364"/>
            <a:ext cx="2604655" cy="2505636"/>
          </a:xfrm>
          <a:prstGeom prst="rect">
            <a:avLst/>
          </a:prstGeom>
        </p:spPr>
      </p:pic>
      <p:pic>
        <p:nvPicPr>
          <p:cNvPr id="12" name="Picture 11"/>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 y="-688"/>
            <a:ext cx="822693" cy="748833"/>
          </a:xfrm>
          <a:prstGeom prst="rect">
            <a:avLst/>
          </a:prstGeom>
        </p:spPr>
      </p:pic>
    </p:spTree>
    <p:extLst>
      <p:ext uri="{BB962C8B-B14F-4D97-AF65-F5344CB8AC3E}">
        <p14:creationId xmlns:p14="http://schemas.microsoft.com/office/powerpoint/2010/main" val="111804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 y="5475920"/>
            <a:ext cx="1459345" cy="1382080"/>
          </a:xfrm>
          <a:prstGeom prst="rect">
            <a:avLst/>
          </a:prstGeom>
        </p:spPr>
      </p:pic>
      <p:pic>
        <p:nvPicPr>
          <p:cNvPr id="8" name="Picture 7"/>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162365" y="0"/>
            <a:ext cx="2029636" cy="2013527"/>
          </a:xfrm>
          <a:prstGeom prst="rect">
            <a:avLst/>
          </a:prstGeom>
        </p:spPr>
      </p:pic>
      <p:pic>
        <p:nvPicPr>
          <p:cNvPr id="9" name="Picture 8"/>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012219" y="6079224"/>
            <a:ext cx="2046634" cy="633838"/>
          </a:xfrm>
          <a:prstGeom prst="rect">
            <a:avLst/>
          </a:prstGeom>
        </p:spPr>
      </p:pic>
    </p:spTree>
    <p:extLst>
      <p:ext uri="{BB962C8B-B14F-4D97-AF65-F5344CB8AC3E}">
        <p14:creationId xmlns:p14="http://schemas.microsoft.com/office/powerpoint/2010/main" val="100418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7D16E-34D9-4480-A068-2CDE4419BFE0}" type="datetimeFigureOut">
              <a:rPr lang="en-GB" smtClean="0"/>
              <a:t>07/10/2024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BE524-4091-4DFB-A4B8-794DCCFE2399}" type="slidenum">
              <a:rPr lang="en-GB" smtClean="0"/>
              <a:t>‹#›</a:t>
            </a:fld>
            <a:endParaRPr lang="en-GB"/>
          </a:p>
        </p:txBody>
      </p:sp>
    </p:spTree>
    <p:extLst>
      <p:ext uri="{BB962C8B-B14F-4D97-AF65-F5344CB8AC3E}">
        <p14:creationId xmlns:p14="http://schemas.microsoft.com/office/powerpoint/2010/main" val="216481357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Working Together: BCHFT as Lead Provider</a:t>
            </a:r>
          </a:p>
        </p:txBody>
      </p:sp>
      <p:sp>
        <p:nvSpPr>
          <p:cNvPr id="3" name="Subtitle 2"/>
          <p:cNvSpPr>
            <a:spLocks noGrp="1"/>
          </p:cNvSpPr>
          <p:nvPr>
            <p:ph type="subTitle" idx="1"/>
          </p:nvPr>
        </p:nvSpPr>
        <p:spPr/>
        <p:txBody>
          <a:bodyPr/>
          <a:lstStyle/>
          <a:p>
            <a:r>
              <a:rPr lang="en-GB" dirty="0" smtClean="0"/>
              <a:t>Laura Brookes</a:t>
            </a:r>
          </a:p>
          <a:p>
            <a:r>
              <a:rPr lang="en-GB" dirty="0" smtClean="0"/>
              <a:t>Associate Director of Partnerships </a:t>
            </a:r>
            <a:endParaRPr lang="en-GB" dirty="0"/>
          </a:p>
        </p:txBody>
      </p:sp>
    </p:spTree>
    <p:extLst>
      <p:ext uri="{BB962C8B-B14F-4D97-AF65-F5344CB8AC3E}">
        <p14:creationId xmlns:p14="http://schemas.microsoft.com/office/powerpoint/2010/main" val="349845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the plus offer add?</a:t>
            </a:r>
            <a:endParaRPr lang="en-GB" dirty="0"/>
          </a:p>
        </p:txBody>
      </p:sp>
      <p:sp>
        <p:nvSpPr>
          <p:cNvPr id="3" name="Content Placeholder 2"/>
          <p:cNvSpPr>
            <a:spLocks noGrp="1"/>
          </p:cNvSpPr>
          <p:nvPr>
            <p:ph idx="1"/>
          </p:nvPr>
        </p:nvSpPr>
        <p:spPr/>
        <p:txBody>
          <a:bodyPr>
            <a:normAutofit fontScale="70000" lnSpcReduction="20000"/>
          </a:bodyPr>
          <a:lstStyle/>
          <a:p>
            <a:pPr lvl="0"/>
            <a:r>
              <a:rPr lang="en-GB" i="1" dirty="0"/>
              <a:t>A complementary, flexible and creative approach to delivering talking therapies.</a:t>
            </a:r>
            <a:r>
              <a:rPr lang="en-GB" dirty="0"/>
              <a:t> This will include counselling that may not be NHS Talking Therapies Manual compliant but will still be expected to demonstrate effective clinical outcomes. The therapies will be specifically targeted to those communities that have previously been underrepresented in Talking Therapies or who have not seen outcomes comparable to White British users (Black, Asian and Minority Ethnic Groups; Refugees &amp; Migrants; LGBTQ+, Older Adults, Deaf &amp; hearing impaired, men). The service will provide access to therapists with a range of language skills and match users to therapists with the same background.</a:t>
            </a:r>
          </a:p>
          <a:p>
            <a:pPr lvl="0"/>
            <a:r>
              <a:rPr lang="en-GB" i="1" dirty="0"/>
              <a:t>Supporting those who need to access Talking Therapies but are currently unable to. </a:t>
            </a:r>
            <a:r>
              <a:rPr lang="en-GB" dirty="0"/>
              <a:t>This may include linking in with the Tier 1 Wider Determinants of Health offer to provide digital training &amp; access, providing trusted advocacy or pre-Talking Therapies preparation or building trust and confidence between NHS services and previously underserved communities. </a:t>
            </a:r>
          </a:p>
          <a:p>
            <a:pPr lvl="0"/>
            <a:r>
              <a:rPr lang="en-GB" i="1" dirty="0"/>
              <a:t>Ongoing support for users of Core and Plus offer </a:t>
            </a:r>
            <a:r>
              <a:rPr lang="en-GB" dirty="0"/>
              <a:t>via access to ongoing community support. </a:t>
            </a:r>
          </a:p>
          <a:p>
            <a:r>
              <a:rPr lang="en-GB" dirty="0" smtClean="0"/>
              <a:t>£270k per locality from 24/25 funding. </a:t>
            </a:r>
            <a:endParaRPr lang="en-GB" dirty="0"/>
          </a:p>
        </p:txBody>
      </p:sp>
    </p:spTree>
    <p:extLst>
      <p:ext uri="{BB962C8B-B14F-4D97-AF65-F5344CB8AC3E}">
        <p14:creationId xmlns:p14="http://schemas.microsoft.com/office/powerpoint/2010/main" val="249011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5152" y="460218"/>
            <a:ext cx="5790942" cy="57290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dirty="0" smtClean="0">
                <a:solidFill>
                  <a:schemeClr val="tx1"/>
                </a:solidFill>
              </a:rPr>
              <a:t>Sandwell</a:t>
            </a:r>
          </a:p>
          <a:p>
            <a:pPr algn="ctr"/>
            <a:endParaRPr lang="en-GB" dirty="0" smtClean="0">
              <a:solidFill>
                <a:schemeClr val="tx1"/>
              </a:solidFill>
            </a:endParaRPr>
          </a:p>
          <a:p>
            <a:pPr algn="ctr"/>
            <a:r>
              <a:rPr lang="en-GB" dirty="0" smtClean="0">
                <a:solidFill>
                  <a:schemeClr val="tx1"/>
                </a:solidFill>
              </a:rPr>
              <a:t>Lead – Communities in Sync</a:t>
            </a:r>
          </a:p>
          <a:p>
            <a:pPr algn="ctr"/>
            <a:endParaRPr lang="en-GB" dirty="0">
              <a:solidFill>
                <a:schemeClr val="tx1"/>
              </a:solidFill>
            </a:endParaRPr>
          </a:p>
          <a:p>
            <a:pPr algn="ctr"/>
            <a:r>
              <a:rPr lang="en-GB" dirty="0" smtClean="0">
                <a:solidFill>
                  <a:schemeClr val="tx1"/>
                </a:solidFill>
              </a:rPr>
              <a:t>Kaleidoscope Plus Group</a:t>
            </a:r>
          </a:p>
          <a:p>
            <a:pPr algn="ctr"/>
            <a:r>
              <a:rPr lang="en-GB" dirty="0" smtClean="0">
                <a:solidFill>
                  <a:schemeClr val="tx1"/>
                </a:solidFill>
              </a:rPr>
              <a:t>European’s Welfare Association</a:t>
            </a:r>
          </a:p>
          <a:p>
            <a:pPr algn="ctr"/>
            <a:r>
              <a:rPr lang="en-GB" dirty="0">
                <a:solidFill>
                  <a:srgbClr val="000000"/>
                </a:solidFill>
              </a:rPr>
              <a:t>Sandwell African Caribbean Mental Health Foundation </a:t>
            </a:r>
            <a:endParaRPr lang="en-GB" dirty="0" smtClean="0">
              <a:solidFill>
                <a:srgbClr val="000000"/>
              </a:solidFill>
            </a:endParaRPr>
          </a:p>
          <a:p>
            <a:pPr algn="ctr"/>
            <a:r>
              <a:rPr lang="en-GB" dirty="0" smtClean="0">
                <a:solidFill>
                  <a:srgbClr val="000000"/>
                </a:solidFill>
              </a:rPr>
              <a:t>Breakthru CIC</a:t>
            </a:r>
          </a:p>
          <a:p>
            <a:pPr algn="ctr"/>
            <a:r>
              <a:rPr lang="en-GB" dirty="0" smtClean="0">
                <a:solidFill>
                  <a:srgbClr val="000000"/>
                </a:solidFill>
              </a:rPr>
              <a:t>Life in Community CIC</a:t>
            </a:r>
          </a:p>
          <a:p>
            <a:pPr algn="ctr"/>
            <a:r>
              <a:rPr lang="en-GB" sz="1400" dirty="0">
                <a:solidFill>
                  <a:srgbClr val="000000"/>
                </a:solidFill>
                <a:latin typeface="Arial" panose="020B0604020202020204" pitchFamily="34" charset="0"/>
              </a:rPr>
              <a:t>	</a:t>
            </a:r>
          </a:p>
          <a:p>
            <a:pPr algn="ctr"/>
            <a:endParaRPr lang="en-GB" sz="1400" dirty="0" smtClean="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Tree>
    <p:extLst>
      <p:ext uri="{BB962C8B-B14F-4D97-AF65-F5344CB8AC3E}">
        <p14:creationId xmlns:p14="http://schemas.microsoft.com/office/powerpoint/2010/main" val="40520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Thank you!</a:t>
            </a:r>
          </a:p>
          <a:p>
            <a:pPr marL="0" indent="0" algn="ctr">
              <a:buNone/>
            </a:pPr>
            <a:endParaRPr lang="en-GB" dirty="0"/>
          </a:p>
          <a:p>
            <a:pPr marL="0" indent="0" algn="ctr">
              <a:buNone/>
            </a:pPr>
            <a:r>
              <a:rPr lang="en-GB" dirty="0" smtClean="0"/>
              <a:t>Any questions? </a:t>
            </a:r>
          </a:p>
          <a:p>
            <a:pPr marL="0" indent="0" algn="ctr">
              <a:buNone/>
            </a:pPr>
            <a:endParaRPr lang="en-GB"/>
          </a:p>
          <a:p>
            <a:pPr marL="0" indent="0" algn="ctr">
              <a:buNone/>
            </a:pPr>
            <a:endParaRPr lang="en-GB" dirty="0" smtClean="0"/>
          </a:p>
        </p:txBody>
      </p:sp>
    </p:spTree>
    <p:extLst>
      <p:ext uri="{BB962C8B-B14F-4D97-AF65-F5344CB8AC3E}">
        <p14:creationId xmlns:p14="http://schemas.microsoft.com/office/powerpoint/2010/main" val="421288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noGrp="1"/>
          </p:cNvSpPr>
          <p:nvPr>
            <p:ph type="title"/>
          </p:nvPr>
        </p:nvSpPr>
        <p:spPr>
          <a:xfrm>
            <a:off x="355715" y="281620"/>
            <a:ext cx="10515601" cy="862541"/>
          </a:xfrm>
          <a:prstGeom prst="rect">
            <a:avLst/>
          </a:prstGeom>
        </p:spPr>
        <p:txBody>
          <a:bodyPr/>
          <a:lstStyle/>
          <a:p>
            <a:r>
              <a:t>A little bit about us</a:t>
            </a:r>
          </a:p>
        </p:txBody>
      </p:sp>
      <p:pic>
        <p:nvPicPr>
          <p:cNvPr id="59" name="Slide 2 - a little bit about us.png" descr="Slide 2 - a little bit about us.png"/>
          <p:cNvPicPr>
            <a:picLocks noChangeAspect="1"/>
          </p:cNvPicPr>
          <p:nvPr/>
        </p:nvPicPr>
        <p:blipFill>
          <a:blip r:embed="rId2">
            <a:extLst/>
          </a:blip>
          <a:stretch>
            <a:fillRect/>
          </a:stretch>
        </p:blipFill>
        <p:spPr>
          <a:xfrm>
            <a:off x="1339017" y="881200"/>
            <a:ext cx="8943162" cy="6322815"/>
          </a:xfrm>
          <a:prstGeom prst="rect">
            <a:avLst/>
          </a:prstGeom>
          <a:ln w="12700">
            <a:miter lim="400000"/>
          </a:ln>
        </p:spPr>
      </p:pic>
    </p:spTree>
    <p:extLst>
      <p:ext uri="{BB962C8B-B14F-4D97-AF65-F5344CB8AC3E}">
        <p14:creationId xmlns:p14="http://schemas.microsoft.com/office/powerpoint/2010/main" val="270759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p:nvPr/>
        </p:nvSpPr>
        <p:spPr>
          <a:xfrm>
            <a:off x="219460" y="144685"/>
            <a:ext cx="10424161" cy="1272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defRPr sz="3200">
                <a:latin typeface="Arial"/>
                <a:ea typeface="Arial"/>
                <a:cs typeface="Arial"/>
                <a:sym typeface="Arial"/>
              </a:defRPr>
            </a:pPr>
            <a:r>
              <a:t>Black Country - proud and resourceful communities…</a:t>
            </a:r>
          </a:p>
          <a:p>
            <a:pPr>
              <a:defRPr sz="3200">
                <a:latin typeface="Arial"/>
                <a:ea typeface="Arial"/>
                <a:cs typeface="Arial"/>
                <a:sym typeface="Arial"/>
              </a:defRPr>
            </a:pPr>
            <a:r>
              <a:t>…but not without challenges</a:t>
            </a:r>
          </a:p>
        </p:txBody>
      </p:sp>
      <p:pic>
        <p:nvPicPr>
          <p:cNvPr id="62" name="Content Placeholder 3" descr="Content Placeholder 3"/>
          <p:cNvPicPr>
            <a:picLocks noChangeAspect="1"/>
          </p:cNvPicPr>
          <p:nvPr/>
        </p:nvPicPr>
        <p:blipFill>
          <a:blip r:embed="rId3">
            <a:extLst/>
          </a:blip>
          <a:stretch>
            <a:fillRect/>
          </a:stretch>
        </p:blipFill>
        <p:spPr>
          <a:xfrm>
            <a:off x="7157531" y="2173397"/>
            <a:ext cx="3369810" cy="3597500"/>
          </a:xfrm>
          <a:prstGeom prst="rect">
            <a:avLst/>
          </a:prstGeom>
          <a:ln w="12700">
            <a:miter lim="400000"/>
          </a:ln>
        </p:spPr>
      </p:pic>
      <p:pic>
        <p:nvPicPr>
          <p:cNvPr id="63" name="Slide 3 - Black Country challenges.png" descr="Slide 3 - Black Country challenges.png"/>
          <p:cNvPicPr>
            <a:picLocks noChangeAspect="1"/>
          </p:cNvPicPr>
          <p:nvPr/>
        </p:nvPicPr>
        <p:blipFill>
          <a:blip r:embed="rId4">
            <a:extLst/>
          </a:blip>
          <a:stretch>
            <a:fillRect/>
          </a:stretch>
        </p:blipFill>
        <p:spPr>
          <a:xfrm>
            <a:off x="1224854" y="1233547"/>
            <a:ext cx="8125988" cy="5745076"/>
          </a:xfrm>
          <a:prstGeom prst="rect">
            <a:avLst/>
          </a:prstGeom>
          <a:ln w="12700">
            <a:miter lim="400000"/>
          </a:ln>
        </p:spPr>
      </p:pic>
    </p:spTree>
    <p:extLst>
      <p:ext uri="{BB962C8B-B14F-4D97-AF65-F5344CB8AC3E}">
        <p14:creationId xmlns:p14="http://schemas.microsoft.com/office/powerpoint/2010/main" val="276362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662" y="1789846"/>
            <a:ext cx="10247070" cy="3685929"/>
          </a:xfrm>
          <a:prstGeom prst="rect">
            <a:avLst/>
          </a:prstGeom>
          <a:ln>
            <a:solidFill>
              <a:schemeClr val="bg1"/>
            </a:solidFill>
          </a:ln>
        </p:spPr>
      </p:pic>
    </p:spTree>
    <p:extLst>
      <p:ext uri="{BB962C8B-B14F-4D97-AF65-F5344CB8AC3E}">
        <p14:creationId xmlns:p14="http://schemas.microsoft.com/office/powerpoint/2010/main" val="90824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9000"/>
            <a:ext cx="10515600" cy="21010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r>
              <a:rPr lang="en-GB" sz="1800" b="1" dirty="0" smtClean="0"/>
              <a:t>High Impact MH/LDA Priorities through Place – </a:t>
            </a:r>
            <a:endParaRPr lang="en-GB" sz="1800" b="1" dirty="0"/>
          </a:p>
        </p:txBody>
      </p:sp>
      <p:sp>
        <p:nvSpPr>
          <p:cNvPr id="17" name="Content Placeholder 2"/>
          <p:cNvSpPr>
            <a:spLocks noGrp="1"/>
          </p:cNvSpPr>
          <p:nvPr>
            <p:ph idx="1"/>
          </p:nvPr>
        </p:nvSpPr>
        <p:spPr>
          <a:xfrm>
            <a:off x="65116" y="389046"/>
            <a:ext cx="11198629" cy="5192194"/>
          </a:xfrm>
        </p:spPr>
        <p:txBody>
          <a:bodyPr>
            <a:normAutofit/>
          </a:bodyPr>
          <a:lstStyle/>
          <a:p>
            <a:pPr marL="0" indent="0">
              <a:buNone/>
            </a:pPr>
            <a:endParaRPr lang="en-GB" sz="2300" dirty="0" smtClean="0"/>
          </a:p>
          <a:p>
            <a:pPr marL="0" indent="0">
              <a:buNone/>
            </a:pPr>
            <a:endParaRPr lang="en-GB" dirty="0" smtClean="0"/>
          </a:p>
          <a:p>
            <a:endParaRPr lang="en-GB" dirty="0" smtClean="0"/>
          </a:p>
          <a:p>
            <a:endParaRPr lang="en-GB" dirty="0" smtClean="0"/>
          </a:p>
          <a:p>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4200527386"/>
              </p:ext>
            </p:extLst>
          </p:nvPr>
        </p:nvGraphicFramePr>
        <p:xfrm>
          <a:off x="0" y="239102"/>
          <a:ext cx="12192001" cy="6209606"/>
        </p:xfrm>
        <a:graphic>
          <a:graphicData uri="http://schemas.openxmlformats.org/drawingml/2006/table">
            <a:tbl>
              <a:tblPr firstRow="1" bandRow="1">
                <a:tableStyleId>{5C22544A-7EE6-4342-B048-85BDC9FD1C3A}</a:tableStyleId>
              </a:tblPr>
              <a:tblGrid>
                <a:gridCol w="1717324">
                  <a:extLst>
                    <a:ext uri="{9D8B030D-6E8A-4147-A177-3AD203B41FA5}">
                      <a16:colId xmlns:a16="http://schemas.microsoft.com/office/drawing/2014/main" val="3696796026"/>
                    </a:ext>
                  </a:extLst>
                </a:gridCol>
                <a:gridCol w="6556277">
                  <a:extLst>
                    <a:ext uri="{9D8B030D-6E8A-4147-A177-3AD203B41FA5}">
                      <a16:colId xmlns:a16="http://schemas.microsoft.com/office/drawing/2014/main" val="836561274"/>
                    </a:ext>
                  </a:extLst>
                </a:gridCol>
                <a:gridCol w="3918400">
                  <a:extLst>
                    <a:ext uri="{9D8B030D-6E8A-4147-A177-3AD203B41FA5}">
                      <a16:colId xmlns:a16="http://schemas.microsoft.com/office/drawing/2014/main" val="1702276295"/>
                    </a:ext>
                  </a:extLst>
                </a:gridCol>
              </a:tblGrid>
              <a:tr h="310090">
                <a:tc>
                  <a:txBody>
                    <a:bodyPr/>
                    <a:lstStyle/>
                    <a:p>
                      <a:r>
                        <a:rPr lang="en-GB" sz="1000" dirty="0" smtClean="0"/>
                        <a:t>Priority </a:t>
                      </a:r>
                      <a:endParaRPr lang="en-GB" sz="1000" dirty="0"/>
                    </a:p>
                  </a:txBody>
                  <a:tcPr/>
                </a:tc>
                <a:tc>
                  <a:txBody>
                    <a:bodyPr/>
                    <a:lstStyle/>
                    <a:p>
                      <a:r>
                        <a:rPr lang="en-GB" sz="1000" dirty="0" smtClean="0"/>
                        <a:t>Overview</a:t>
                      </a:r>
                      <a:endParaRPr lang="en-GB" sz="1000" dirty="0"/>
                    </a:p>
                  </a:txBody>
                  <a:tcPr/>
                </a:tc>
                <a:tc>
                  <a:txBody>
                    <a:bodyPr/>
                    <a:lstStyle/>
                    <a:p>
                      <a:r>
                        <a:rPr lang="en-GB" sz="1000" dirty="0" smtClean="0"/>
                        <a:t>What’s happening </a:t>
                      </a:r>
                      <a:endParaRPr lang="en-GB" sz="1000" dirty="0"/>
                    </a:p>
                  </a:txBody>
                  <a:tcPr/>
                </a:tc>
                <a:extLst>
                  <a:ext uri="{0D108BD9-81ED-4DB2-BD59-A6C34878D82A}">
                    <a16:rowId xmlns:a16="http://schemas.microsoft.com/office/drawing/2014/main" val="3514826785"/>
                  </a:ext>
                </a:extLst>
              </a:tr>
              <a:tr h="407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95000"/>
                              <a:lumOff val="5000"/>
                            </a:schemeClr>
                          </a:solidFill>
                        </a:rPr>
                        <a:t>Mental Heath Prevention, Promotion &amp; Health Equity </a:t>
                      </a:r>
                    </a:p>
                  </a:txBody>
                  <a:tcPr/>
                </a:tc>
                <a:tc>
                  <a:txBody>
                    <a:bodyPr/>
                    <a:lstStyle/>
                    <a:p>
                      <a:pPr marL="0" indent="0">
                        <a:buFont typeface="Arial" panose="020B0604020202020204" pitchFamily="34" charset="0"/>
                        <a:buNone/>
                      </a:pPr>
                      <a:r>
                        <a:rPr lang="en-GB" sz="1000" dirty="0" smtClean="0">
                          <a:solidFill>
                            <a:schemeClr val="tx1">
                              <a:lumMod val="95000"/>
                              <a:lumOff val="5000"/>
                            </a:schemeClr>
                          </a:solidFill>
                        </a:rPr>
                        <a:t>Building local intelligence across the lifespan (including MH needs assessments and community engagement) to inform a more coordinated and informed approach to service development and resource allocation.</a:t>
                      </a:r>
                    </a:p>
                  </a:txBody>
                  <a:tcPr/>
                </a:tc>
                <a:tc>
                  <a:txBody>
                    <a:bodyPr/>
                    <a:lstStyle/>
                    <a:p>
                      <a:pPr marL="171450" indent="-171450">
                        <a:buFont typeface="Arial" panose="020B0604020202020204" pitchFamily="34" charset="0"/>
                        <a:buChar char="•"/>
                      </a:pPr>
                      <a:r>
                        <a:rPr lang="en-GB" sz="1000" dirty="0" smtClean="0">
                          <a:solidFill>
                            <a:schemeClr val="tx1">
                              <a:lumMod val="95000"/>
                              <a:lumOff val="5000"/>
                            </a:schemeClr>
                          </a:solidFill>
                        </a:rPr>
                        <a:t>Welfare Rights</a:t>
                      </a:r>
                      <a:r>
                        <a:rPr lang="en-GB" sz="1000" baseline="0" dirty="0" smtClean="0">
                          <a:solidFill>
                            <a:schemeClr val="tx1">
                              <a:lumMod val="95000"/>
                              <a:lumOff val="5000"/>
                            </a:schemeClr>
                          </a:solidFill>
                        </a:rPr>
                        <a:t> Programme</a:t>
                      </a:r>
                    </a:p>
                    <a:p>
                      <a:pPr marL="171450" indent="-171450">
                        <a:buFont typeface="Arial" panose="020B0604020202020204" pitchFamily="34" charset="0"/>
                        <a:buChar char="•"/>
                      </a:pPr>
                      <a:r>
                        <a:rPr lang="en-GB" sz="1000" baseline="0" dirty="0" smtClean="0">
                          <a:solidFill>
                            <a:schemeClr val="tx1">
                              <a:lumMod val="95000"/>
                              <a:lumOff val="5000"/>
                            </a:schemeClr>
                          </a:solidFill>
                        </a:rPr>
                        <a:t>Wider Determinants of Health Programme</a:t>
                      </a:r>
                    </a:p>
                    <a:p>
                      <a:pPr marL="171450" indent="-171450">
                        <a:buFont typeface="Arial" panose="020B0604020202020204" pitchFamily="34" charset="0"/>
                        <a:buChar char="•"/>
                      </a:pPr>
                      <a:r>
                        <a:rPr lang="en-GB" sz="1000" baseline="0" dirty="0" smtClean="0">
                          <a:solidFill>
                            <a:schemeClr val="tx1">
                              <a:lumMod val="95000"/>
                              <a:lumOff val="5000"/>
                            </a:schemeClr>
                          </a:solidFill>
                        </a:rPr>
                        <a:t>Talking Therapies Plus model </a:t>
                      </a:r>
                      <a:endParaRPr lang="en-GB" sz="1000" dirty="0" smtClean="0">
                        <a:solidFill>
                          <a:schemeClr val="tx1">
                            <a:lumMod val="95000"/>
                            <a:lumOff val="5000"/>
                          </a:schemeClr>
                        </a:solidFill>
                      </a:endParaRPr>
                    </a:p>
                  </a:txBody>
                  <a:tcPr/>
                </a:tc>
                <a:extLst>
                  <a:ext uri="{0D108BD9-81ED-4DB2-BD59-A6C34878D82A}">
                    <a16:rowId xmlns:a16="http://schemas.microsoft.com/office/drawing/2014/main" val="3116596588"/>
                  </a:ext>
                </a:extLst>
              </a:tr>
              <a:tr h="415636">
                <a:tc>
                  <a:txBody>
                    <a:bodyPr/>
                    <a:lstStyle/>
                    <a:p>
                      <a:r>
                        <a:rPr lang="en-GB" sz="1000" b="1" dirty="0" smtClean="0">
                          <a:solidFill>
                            <a:schemeClr val="tx1">
                              <a:lumMod val="95000"/>
                              <a:lumOff val="5000"/>
                            </a:schemeClr>
                          </a:solidFill>
                        </a:rPr>
                        <a:t>Suicide Prevention</a:t>
                      </a:r>
                      <a:endParaRPr lang="en-GB" sz="1000" b="1" dirty="0">
                        <a:solidFill>
                          <a:schemeClr val="tx1">
                            <a:lumMod val="95000"/>
                            <a:lumOff val="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lumMod val="95000"/>
                              <a:lumOff val="5000"/>
                            </a:schemeClr>
                          </a:solidFill>
                        </a:rPr>
                        <a:t>Each Place based partner to be actively involved in the development of a Place Based Suicide Prevention plan that recognises that a higher proportion of people that complete suicide are not known to MH services.</a:t>
                      </a:r>
                      <a:r>
                        <a:rPr lang="en-GB" sz="1000" kern="1200" dirty="0" smtClean="0">
                          <a:solidFill>
                            <a:schemeClr val="dk1"/>
                          </a:solidFill>
                          <a:effectLst/>
                          <a:latin typeface="+mn-lt"/>
                          <a:ea typeface="+mn-ea"/>
                          <a:cs typeface="+mn-cs"/>
                        </a:rPr>
                        <a:t> Collectively progressing holistic and systematic approaches to improving the mental health and wellbeing of local people as a joint priority</a:t>
                      </a:r>
                      <a:r>
                        <a:rPr lang="en-GB" sz="1000" kern="1200" baseline="0" dirty="0" smtClean="0">
                          <a:solidFill>
                            <a:schemeClr val="dk1"/>
                          </a:solidFill>
                          <a:effectLst/>
                          <a:latin typeface="+mn-lt"/>
                          <a:ea typeface="+mn-ea"/>
                          <a:cs typeface="+mn-cs"/>
                        </a:rPr>
                        <a:t> including</a:t>
                      </a:r>
                      <a:r>
                        <a:rPr lang="en-GB" sz="1000" kern="1200" dirty="0" smtClean="0">
                          <a:solidFill>
                            <a:schemeClr val="dk1"/>
                          </a:solidFill>
                          <a:effectLst/>
                          <a:latin typeface="+mn-lt"/>
                          <a:ea typeface="+mn-ea"/>
                          <a:cs typeface="+mn-cs"/>
                        </a:rPr>
                        <a:t> raising awareness of suicide, encouraging help-seeking behaviour amongst high risk groups and tackling the social, health and economic factors that increase suicide risk.</a:t>
                      </a:r>
                    </a:p>
                  </a:txBody>
                  <a:tcPr/>
                </a:tc>
                <a:tc>
                  <a:txBody>
                    <a:bodyPr/>
                    <a:lstStyle/>
                    <a:p>
                      <a:pPr marL="171450" indent="-171450">
                        <a:buFont typeface="Arial" panose="020B0604020202020204" pitchFamily="34" charset="0"/>
                        <a:buChar char="•"/>
                      </a:pPr>
                      <a:r>
                        <a:rPr lang="en-GB" sz="1000" dirty="0" smtClean="0">
                          <a:solidFill>
                            <a:schemeClr val="tx1">
                              <a:lumMod val="95000"/>
                              <a:lumOff val="5000"/>
                            </a:schemeClr>
                          </a:solidFill>
                        </a:rPr>
                        <a:t>Black Country Suicide Prevention Strategy by end Q3</a:t>
                      </a:r>
                      <a:endParaRPr lang="en-GB" sz="1000" baseline="0" dirty="0" smtClean="0">
                        <a:solidFill>
                          <a:schemeClr val="tx1">
                            <a:lumMod val="95000"/>
                            <a:lumOff val="5000"/>
                          </a:schemeClr>
                        </a:solidFill>
                      </a:endParaRPr>
                    </a:p>
                  </a:txBody>
                  <a:tcPr/>
                </a:tc>
                <a:extLst>
                  <a:ext uri="{0D108BD9-81ED-4DB2-BD59-A6C34878D82A}">
                    <a16:rowId xmlns:a16="http://schemas.microsoft.com/office/drawing/2014/main" val="4174556995"/>
                  </a:ext>
                </a:extLst>
              </a:tr>
              <a:tr h="423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95000"/>
                              <a:lumOff val="5000"/>
                            </a:schemeClr>
                          </a:solidFill>
                        </a:rPr>
                        <a:t>Physical Health of SMI and LDA cohort</a:t>
                      </a:r>
                      <a:endParaRPr lang="en-GB" sz="1000" b="1" dirty="0">
                        <a:solidFill>
                          <a:schemeClr val="tx1">
                            <a:lumMod val="95000"/>
                            <a:lumOff val="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lumMod val="95000"/>
                              <a:lumOff val="5000"/>
                            </a:schemeClr>
                          </a:solidFill>
                        </a:rPr>
                        <a:t>A</a:t>
                      </a:r>
                      <a:r>
                        <a:rPr lang="en-GB" sz="1000" baseline="0" dirty="0" smtClean="0">
                          <a:solidFill>
                            <a:schemeClr val="tx1">
                              <a:lumMod val="95000"/>
                              <a:lumOff val="5000"/>
                            </a:schemeClr>
                          </a:solidFill>
                        </a:rPr>
                        <a:t> </a:t>
                      </a:r>
                      <a:r>
                        <a:rPr lang="en-GB" sz="1000" dirty="0" smtClean="0">
                          <a:solidFill>
                            <a:schemeClr val="tx1">
                              <a:lumMod val="95000"/>
                              <a:lumOff val="5000"/>
                            </a:schemeClr>
                          </a:solidFill>
                        </a:rPr>
                        <a:t>coordinated programme across partners that not only meets the health targets (e.g. for physical health check completion or vaccination) but also offers pro-active intervention and explores preventative opportunities to improve and prioritise access for these at risk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lumMod val="95000"/>
                              <a:lumOff val="5000"/>
                            </a:schemeClr>
                          </a:solidFill>
                        </a:rPr>
                        <a:t>Roll out of national ‘Reasonable Adjustments’ requirements for</a:t>
                      </a:r>
                      <a:r>
                        <a:rPr lang="en-GB" sz="1000" baseline="0" dirty="0" smtClean="0">
                          <a:solidFill>
                            <a:schemeClr val="tx1">
                              <a:lumMod val="95000"/>
                              <a:lumOff val="5000"/>
                            </a:schemeClr>
                          </a:solidFill>
                        </a:rPr>
                        <a:t> LDA cohort across all health and care partners.</a:t>
                      </a:r>
                      <a:r>
                        <a:rPr lang="en-GB" sz="1000" dirty="0" smtClean="0">
                          <a:solidFill>
                            <a:schemeClr val="tx1">
                              <a:lumMod val="95000"/>
                              <a:lumOff val="5000"/>
                            </a:schemeClr>
                          </a:solidFill>
                        </a:rPr>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t>Pilots to</a:t>
                      </a:r>
                      <a:r>
                        <a:rPr lang="en-GB" sz="1000" baseline="0" dirty="0" smtClean="0"/>
                        <a:t> improve uptake of health checks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Working on the “So what”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smtClean="0"/>
                    </a:p>
                  </a:txBody>
                  <a:tcPr/>
                </a:tc>
                <a:extLst>
                  <a:ext uri="{0D108BD9-81ED-4DB2-BD59-A6C34878D82A}">
                    <a16:rowId xmlns:a16="http://schemas.microsoft.com/office/drawing/2014/main" val="1742929440"/>
                  </a:ext>
                </a:extLst>
              </a:tr>
              <a:tr h="415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95000"/>
                              <a:lumOff val="5000"/>
                            </a:schemeClr>
                          </a:solidFill>
                        </a:rPr>
                        <a:t>Dual Diagnosis</a:t>
                      </a:r>
                    </a:p>
                    <a:p>
                      <a:endParaRPr lang="en-GB" sz="1000" b="1" dirty="0">
                        <a:solidFill>
                          <a:schemeClr val="tx1">
                            <a:lumMod val="95000"/>
                            <a:lumOff val="5000"/>
                          </a:schemeClr>
                        </a:solidFill>
                      </a:endParaRPr>
                    </a:p>
                  </a:txBody>
                  <a:tcPr/>
                </a:tc>
                <a:tc>
                  <a:txBody>
                    <a:bodyPr/>
                    <a:lstStyle/>
                    <a:p>
                      <a:r>
                        <a:rPr lang="en-GB" sz="1000" dirty="0" smtClean="0">
                          <a:solidFill>
                            <a:schemeClr val="tx1">
                              <a:lumMod val="95000"/>
                              <a:lumOff val="5000"/>
                            </a:schemeClr>
                          </a:solidFill>
                        </a:rPr>
                        <a:t>Increasing integration across mental health services and place-based substance misuse services to avoid people falling through gaps, providing more seamless pathways and development of workforce skills and competencies.  </a:t>
                      </a:r>
                    </a:p>
                  </a:txBody>
                  <a:tcPr/>
                </a:tc>
                <a:tc>
                  <a:txBody>
                    <a:bodyPr/>
                    <a:lstStyle/>
                    <a:p>
                      <a:pPr marL="171450" indent="-171450">
                        <a:buFont typeface="Arial" panose="020B0604020202020204" pitchFamily="34" charset="0"/>
                        <a:buChar char="•"/>
                      </a:pPr>
                      <a:r>
                        <a:rPr lang="en-GB" sz="1000" dirty="0" smtClean="0">
                          <a:solidFill>
                            <a:schemeClr val="tx1">
                              <a:lumMod val="95000"/>
                              <a:lumOff val="5000"/>
                            </a:schemeClr>
                          </a:solidFill>
                        </a:rPr>
                        <a:t>Pilot</a:t>
                      </a:r>
                      <a:r>
                        <a:rPr lang="en-GB" sz="1000" baseline="0" dirty="0" smtClean="0">
                          <a:solidFill>
                            <a:schemeClr val="tx1">
                              <a:lumMod val="95000"/>
                              <a:lumOff val="5000"/>
                            </a:schemeClr>
                          </a:solidFill>
                        </a:rPr>
                        <a:t> in Walsall to ‘bridge the gap’</a:t>
                      </a:r>
                      <a:endParaRPr lang="en-GB" sz="1000" dirty="0" smtClean="0">
                        <a:solidFill>
                          <a:schemeClr val="tx1">
                            <a:lumMod val="95000"/>
                            <a:lumOff val="5000"/>
                          </a:schemeClr>
                        </a:solidFill>
                      </a:endParaRPr>
                    </a:p>
                  </a:txBody>
                  <a:tcPr/>
                </a:tc>
                <a:extLst>
                  <a:ext uri="{0D108BD9-81ED-4DB2-BD59-A6C34878D82A}">
                    <a16:rowId xmlns:a16="http://schemas.microsoft.com/office/drawing/2014/main" val="139679590"/>
                  </a:ext>
                </a:extLst>
              </a:tr>
              <a:tr h="556952">
                <a:tc>
                  <a:txBody>
                    <a:bodyPr/>
                    <a:lstStyle/>
                    <a:p>
                      <a:r>
                        <a:rPr lang="en-GB" sz="1000" b="1" dirty="0" smtClean="0">
                          <a:solidFill>
                            <a:schemeClr val="tx1">
                              <a:lumMod val="95000"/>
                              <a:lumOff val="5000"/>
                            </a:schemeClr>
                          </a:solidFill>
                        </a:rPr>
                        <a:t>Children and Young People’s Emotional</a:t>
                      </a:r>
                      <a:r>
                        <a:rPr lang="en-GB" sz="1000" b="1" baseline="0" dirty="0" smtClean="0">
                          <a:solidFill>
                            <a:schemeClr val="tx1">
                              <a:lumMod val="95000"/>
                              <a:lumOff val="5000"/>
                            </a:schemeClr>
                          </a:solidFill>
                        </a:rPr>
                        <a:t> MH and Wellbeing (Getting Advice)</a:t>
                      </a:r>
                      <a:endParaRPr lang="en-GB" sz="1000" b="1" dirty="0">
                        <a:solidFill>
                          <a:schemeClr val="tx1">
                            <a:lumMod val="95000"/>
                            <a:lumOff val="5000"/>
                          </a:schemeClr>
                        </a:solidFill>
                      </a:endParaRPr>
                    </a:p>
                  </a:txBody>
                  <a:tcPr/>
                </a:tc>
                <a:tc>
                  <a:txBody>
                    <a:bodyPr/>
                    <a:lstStyle/>
                    <a:p>
                      <a:r>
                        <a:rPr lang="en-GB" sz="1000" dirty="0" smtClean="0">
                          <a:solidFill>
                            <a:schemeClr val="tx1">
                              <a:lumMod val="95000"/>
                              <a:lumOff val="5000"/>
                            </a:schemeClr>
                          </a:solidFill>
                        </a:rPr>
                        <a:t>Building common understanding and </a:t>
                      </a:r>
                      <a:r>
                        <a:rPr lang="en-US" sz="1000" dirty="0" smtClean="0">
                          <a:solidFill>
                            <a:schemeClr val="tx1">
                              <a:lumMod val="95000"/>
                              <a:lumOff val="5000"/>
                            </a:schemeClr>
                          </a:solidFill>
                        </a:rPr>
                        <a:t>coherent and resource-efficient advice and</a:t>
                      </a:r>
                      <a:r>
                        <a:rPr lang="en-US" sz="1000" baseline="0" dirty="0" smtClean="0">
                          <a:solidFill>
                            <a:schemeClr val="tx1">
                              <a:lumMod val="95000"/>
                              <a:lumOff val="5000"/>
                            </a:schemeClr>
                          </a:solidFill>
                        </a:rPr>
                        <a:t> signposting </a:t>
                      </a:r>
                      <a:r>
                        <a:rPr lang="en-US" sz="1000" dirty="0" smtClean="0">
                          <a:solidFill>
                            <a:schemeClr val="tx1">
                              <a:lumMod val="95000"/>
                              <a:lumOff val="5000"/>
                            </a:schemeClr>
                          </a:solidFill>
                        </a:rPr>
                        <a:t>mental health and wellbeing support for children, young people and families, and specifically</a:t>
                      </a:r>
                      <a:r>
                        <a:rPr lang="en-US" sz="1000" baseline="0" dirty="0" smtClean="0">
                          <a:solidFill>
                            <a:schemeClr val="tx1">
                              <a:lumMod val="95000"/>
                              <a:lumOff val="5000"/>
                            </a:schemeClr>
                          </a:solidFill>
                        </a:rPr>
                        <a:t> those who need support for usual challenges but are struggling to navigate them independently with the usual ‘thriving’ support. </a:t>
                      </a:r>
                    </a:p>
                    <a:p>
                      <a:r>
                        <a:rPr lang="en-US" sz="1000" b="1" i="1" baseline="0" dirty="0" smtClean="0">
                          <a:solidFill>
                            <a:schemeClr val="tx1">
                              <a:lumMod val="95000"/>
                              <a:lumOff val="5000"/>
                            </a:schemeClr>
                          </a:solidFill>
                        </a:rPr>
                        <a:t>Note </a:t>
                      </a:r>
                      <a:r>
                        <a:rPr lang="en-US" sz="1000" b="0" i="1" baseline="0" dirty="0" smtClean="0">
                          <a:solidFill>
                            <a:schemeClr val="tx1">
                              <a:lumMod val="95000"/>
                              <a:lumOff val="5000"/>
                            </a:schemeClr>
                          </a:solidFill>
                        </a:rPr>
                        <a:t>– </a:t>
                      </a:r>
                      <a:r>
                        <a:rPr lang="en-US" sz="1000" b="1" i="1" baseline="0" dirty="0" smtClean="0">
                          <a:solidFill>
                            <a:schemeClr val="tx1">
                              <a:lumMod val="95000"/>
                              <a:lumOff val="5000"/>
                            </a:schemeClr>
                          </a:solidFill>
                        </a:rPr>
                        <a:t>we would like to avoid duplication of the existing governance established locally for this priority through the CYP Emotional MH and Wellbeing Boards – see next slide. </a:t>
                      </a:r>
                      <a:endParaRPr lang="en-GB" sz="1000" b="1" i="1" dirty="0">
                        <a:solidFill>
                          <a:schemeClr val="tx1">
                            <a:lumMod val="95000"/>
                            <a:lumOff val="5000"/>
                          </a:schemeClr>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lumMod val="95000"/>
                              <a:lumOff val="5000"/>
                            </a:schemeClr>
                          </a:solidFill>
                        </a:rPr>
                        <a:t>Embedding</a:t>
                      </a:r>
                      <a:r>
                        <a:rPr lang="en-GB" sz="1000" baseline="0" dirty="0" smtClean="0">
                          <a:solidFill>
                            <a:schemeClr val="tx1">
                              <a:lumMod val="95000"/>
                              <a:lumOff val="5000"/>
                            </a:schemeClr>
                          </a:solidFill>
                        </a:rPr>
                        <a:t> the I Thrive model</a:t>
                      </a:r>
                      <a:endParaRPr lang="en-GB" sz="1000" b="0" i="0" dirty="0">
                        <a:solidFill>
                          <a:schemeClr val="tx1">
                            <a:lumMod val="95000"/>
                            <a:lumOff val="5000"/>
                          </a:schemeClr>
                        </a:solidFill>
                      </a:endParaRPr>
                    </a:p>
                  </a:txBody>
                  <a:tcPr/>
                </a:tc>
                <a:extLst>
                  <a:ext uri="{0D108BD9-81ED-4DB2-BD59-A6C34878D82A}">
                    <a16:rowId xmlns:a16="http://schemas.microsoft.com/office/drawing/2014/main" val="2642340507"/>
                  </a:ext>
                </a:extLst>
              </a:tr>
              <a:tr h="423949">
                <a:tc>
                  <a:txBody>
                    <a:bodyPr/>
                    <a:lstStyle/>
                    <a:p>
                      <a:r>
                        <a:rPr lang="en-GB" sz="1000" b="1" dirty="0" smtClean="0"/>
                        <a:t>Integrated community mental</a:t>
                      </a:r>
                      <a:r>
                        <a:rPr lang="en-GB" sz="1000" b="1" baseline="0" dirty="0" smtClean="0"/>
                        <a:t> health pathway</a:t>
                      </a:r>
                      <a:endParaRPr lang="en-GB" sz="1000" b="1" dirty="0"/>
                    </a:p>
                  </a:txBody>
                  <a:tcPr/>
                </a:tc>
                <a:tc>
                  <a:txBody>
                    <a:bodyPr/>
                    <a:lstStyle/>
                    <a:p>
                      <a:r>
                        <a:rPr lang="en-GB" sz="1000" dirty="0" smtClean="0"/>
                        <a:t>Increasing</a:t>
                      </a:r>
                      <a:r>
                        <a:rPr lang="en-GB" sz="1000" baseline="0" dirty="0" smtClean="0"/>
                        <a:t> the range of preventative and early help mental health interventions delivered through the voluntary and community sector close to local communities </a:t>
                      </a:r>
                    </a:p>
                    <a:p>
                      <a:r>
                        <a:rPr lang="en-GB" sz="1000" baseline="0" dirty="0" smtClean="0"/>
                        <a:t>Embedding more seamless pathways and shared care arrangements across primary care and secondary mental health services</a:t>
                      </a:r>
                    </a:p>
                    <a:p>
                      <a:r>
                        <a:rPr lang="en-GB" sz="1000" baseline="0" dirty="0" smtClean="0"/>
                        <a:t>Making every contact count</a:t>
                      </a:r>
                      <a:endParaRPr lang="en-GB" sz="10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t>PCMH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t>Working towards</a:t>
                      </a:r>
                      <a:r>
                        <a:rPr lang="en-GB" sz="1000" baseline="0" dirty="0" smtClean="0"/>
                        <a:t> integrated MDTs including MH</a:t>
                      </a:r>
                      <a:endParaRPr lang="en-GB" sz="1000" dirty="0" smtClean="0"/>
                    </a:p>
                  </a:txBody>
                  <a:tcPr/>
                </a:tc>
                <a:extLst>
                  <a:ext uri="{0D108BD9-81ED-4DB2-BD59-A6C34878D82A}">
                    <a16:rowId xmlns:a16="http://schemas.microsoft.com/office/drawing/2014/main" val="189854412"/>
                  </a:ext>
                </a:extLst>
              </a:tr>
              <a:tr h="548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t>Reducing unnecessary mental health admissions / delays</a:t>
                      </a:r>
                      <a:endParaRPr lang="en-GB" sz="1000" b="1" dirty="0" smtClean="0"/>
                    </a:p>
                  </a:txBody>
                  <a:tcPr/>
                </a:tc>
                <a:tc>
                  <a:txBody>
                    <a:bodyPr/>
                    <a:lstStyle/>
                    <a:p>
                      <a:r>
                        <a:rPr lang="en-GB" sz="1000" dirty="0" smtClean="0"/>
                        <a:t>Developing</a:t>
                      </a:r>
                      <a:r>
                        <a:rPr lang="en-GB" sz="1000" baseline="0" dirty="0" smtClean="0"/>
                        <a:t> a coordinated approach to providing support for housing, homelessness and those with no recourse to public funds</a:t>
                      </a:r>
                    </a:p>
                    <a:p>
                      <a:r>
                        <a:rPr lang="en-GB" sz="1000" baseline="0" dirty="0" smtClean="0"/>
                        <a:t>Jointly developing high intensity service user model (HISU) across each place (already in Wolverhampton)</a:t>
                      </a:r>
                      <a:endParaRPr lang="en-GB" sz="1000" dirty="0"/>
                    </a:p>
                  </a:txBody>
                  <a:tcPr/>
                </a:tc>
                <a:tc>
                  <a:txBody>
                    <a:bodyPr/>
                    <a:lstStyle/>
                    <a:p>
                      <a:pPr marL="171450" indent="-171450">
                        <a:buFont typeface="Arial" panose="020B0604020202020204" pitchFamily="34" charset="0"/>
                        <a:buChar char="•"/>
                      </a:pPr>
                      <a:r>
                        <a:rPr lang="en-GB" sz="1000" dirty="0" smtClean="0">
                          <a:solidFill>
                            <a:schemeClr val="tx1">
                              <a:lumMod val="95000"/>
                              <a:lumOff val="5000"/>
                            </a:schemeClr>
                          </a:solidFill>
                        </a:rPr>
                        <a:t>No. of MH inpatients who were homeless</a:t>
                      </a:r>
                    </a:p>
                    <a:p>
                      <a:pPr marL="171450" indent="-171450">
                        <a:buFont typeface="Arial" panose="020B0604020202020204" pitchFamily="34" charset="0"/>
                        <a:buChar char="•"/>
                      </a:pPr>
                      <a:r>
                        <a:rPr lang="en-GB" sz="1000" dirty="0" smtClean="0">
                          <a:solidFill>
                            <a:schemeClr val="tx1">
                              <a:lumMod val="95000"/>
                              <a:lumOff val="5000"/>
                            </a:schemeClr>
                          </a:solidFill>
                        </a:rPr>
                        <a:t>No. of MH inpatients with no recourse to public funds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lumMod val="95000"/>
                              <a:lumOff val="5000"/>
                            </a:schemeClr>
                          </a:solidFill>
                        </a:rPr>
                        <a:t>HISU measures – activity,</a:t>
                      </a:r>
                      <a:r>
                        <a:rPr lang="en-GB" sz="1000" baseline="0" dirty="0" smtClean="0">
                          <a:solidFill>
                            <a:schemeClr val="tx1">
                              <a:lumMod val="95000"/>
                              <a:lumOff val="5000"/>
                            </a:schemeClr>
                          </a:solidFill>
                        </a:rPr>
                        <a:t> experience and A&amp;E attendance</a:t>
                      </a:r>
                      <a:endParaRPr lang="en-GB" sz="1000" dirty="0" smtClean="0">
                        <a:solidFill>
                          <a:schemeClr val="tx1">
                            <a:lumMod val="95000"/>
                            <a:lumOff val="5000"/>
                          </a:schemeClr>
                        </a:solidFill>
                      </a:endParaRPr>
                    </a:p>
                  </a:txBody>
                  <a:tcPr/>
                </a:tc>
                <a:extLst>
                  <a:ext uri="{0D108BD9-81ED-4DB2-BD59-A6C34878D82A}">
                    <a16:rowId xmlns:a16="http://schemas.microsoft.com/office/drawing/2014/main" val="1790584568"/>
                  </a:ext>
                </a:extLst>
              </a:tr>
              <a:tr h="423949">
                <a:tc>
                  <a:txBody>
                    <a:bodyPr/>
                    <a:lstStyle/>
                    <a:p>
                      <a:r>
                        <a:rPr lang="en-GB" sz="1000" b="1" baseline="0" dirty="0" smtClean="0"/>
                        <a:t>Building local relationships and networks across professionals</a:t>
                      </a:r>
                      <a:endParaRPr lang="en-GB" sz="1000" b="1" dirty="0"/>
                    </a:p>
                  </a:txBody>
                  <a:tcPr/>
                </a:tc>
                <a:tc>
                  <a:txBody>
                    <a:bodyPr/>
                    <a:lstStyle/>
                    <a:p>
                      <a:r>
                        <a:rPr lang="en-GB" sz="1000" dirty="0" smtClean="0"/>
                        <a:t>Networking opportunities</a:t>
                      </a:r>
                      <a:r>
                        <a:rPr lang="en-GB" sz="1000" baseline="0" dirty="0" smtClean="0"/>
                        <a:t> to continuously improve working relationships across multi-agency professionals</a:t>
                      </a:r>
                    </a:p>
                    <a:p>
                      <a:r>
                        <a:rPr lang="en-GB" sz="1000" dirty="0" smtClean="0"/>
                        <a:t>Developing</a:t>
                      </a:r>
                      <a:r>
                        <a:rPr lang="en-GB" sz="1000" baseline="0" dirty="0" smtClean="0"/>
                        <a:t> opportunities to share learning and provide operational feedback locally across professionals/teams</a:t>
                      </a:r>
                    </a:p>
                    <a:p>
                      <a:r>
                        <a:rPr lang="en-GB" sz="1000" dirty="0" smtClean="0"/>
                        <a:t>Opportunities to share changes and transformation</a:t>
                      </a:r>
                      <a:r>
                        <a:rPr lang="en-GB" sz="1000" baseline="0" dirty="0" smtClean="0"/>
                        <a:t> plans across professionals/teams</a:t>
                      </a:r>
                    </a:p>
                    <a:p>
                      <a:r>
                        <a:rPr lang="en-GB" sz="1000" baseline="0" dirty="0" smtClean="0"/>
                        <a:t>Building joint intelligence (data) and communications systems/channels</a:t>
                      </a:r>
                      <a:endParaRPr lang="en-GB" sz="1000" dirty="0"/>
                    </a:p>
                  </a:txBody>
                  <a:tcPr/>
                </a:tc>
                <a:tc>
                  <a:txBody>
                    <a:bodyPr/>
                    <a:lstStyle/>
                    <a:p>
                      <a:r>
                        <a:rPr lang="en-GB" sz="1000" dirty="0" smtClean="0"/>
                        <a:t>Qualitative</a:t>
                      </a:r>
                      <a:r>
                        <a:rPr lang="en-GB" sz="1000" baseline="0" dirty="0" smtClean="0"/>
                        <a:t> feedback</a:t>
                      </a:r>
                      <a:endParaRPr lang="en-GB" sz="1000" dirty="0"/>
                    </a:p>
                  </a:txBody>
                  <a:tcPr/>
                </a:tc>
                <a:extLst>
                  <a:ext uri="{0D108BD9-81ED-4DB2-BD59-A6C34878D82A}">
                    <a16:rowId xmlns:a16="http://schemas.microsoft.com/office/drawing/2014/main" val="3286373419"/>
                  </a:ext>
                </a:extLst>
              </a:tr>
              <a:tr h="423949">
                <a:tc>
                  <a:txBody>
                    <a:bodyPr/>
                    <a:lstStyle/>
                    <a:p>
                      <a:r>
                        <a:rPr lang="en-GB" sz="1000" b="1" dirty="0" smtClean="0"/>
                        <a:t>Enablers</a:t>
                      </a:r>
                      <a:r>
                        <a:rPr lang="en-GB" sz="1000" b="1" baseline="0" dirty="0" smtClean="0"/>
                        <a:t> </a:t>
                      </a:r>
                      <a:endParaRPr lang="en-GB" sz="1000" b="1" dirty="0"/>
                    </a:p>
                  </a:txBody>
                  <a:tcPr/>
                </a:tc>
                <a:tc gridSpan="2">
                  <a:txBody>
                    <a:bodyPr/>
                    <a:lstStyle/>
                    <a:p>
                      <a:pPr marL="171450" indent="-171450">
                        <a:buFont typeface="Arial" panose="020B0604020202020204" pitchFamily="34" charset="0"/>
                        <a:buChar char="•"/>
                      </a:pPr>
                      <a:r>
                        <a:rPr lang="en-GB" sz="1000" dirty="0" smtClean="0"/>
                        <a:t>Estate - Developing opportunities to locally co-locate services to improve access and productivity </a:t>
                      </a:r>
                    </a:p>
                    <a:p>
                      <a:pPr marL="171450" indent="-171450">
                        <a:buFont typeface="Arial" panose="020B0604020202020204" pitchFamily="34" charset="0"/>
                        <a:buChar char="•"/>
                      </a:pPr>
                      <a:r>
                        <a:rPr lang="en-GB" sz="1000" dirty="0" smtClean="0"/>
                        <a:t>Workforce - Developing local recruitment campaigns</a:t>
                      </a:r>
                      <a:r>
                        <a:rPr lang="en-GB" sz="1000" baseline="0" dirty="0" smtClean="0"/>
                        <a:t> and promoting health and care as a career choice</a:t>
                      </a:r>
                      <a:endParaRPr lang="en-GB" sz="1000" dirty="0"/>
                    </a:p>
                  </a:txBody>
                  <a:tcPr/>
                </a:tc>
                <a:tc hMerge="1">
                  <a:txBody>
                    <a:bodyPr/>
                    <a:lstStyle/>
                    <a:p>
                      <a:endParaRPr lang="en-GB" sz="1000" dirty="0"/>
                    </a:p>
                  </a:txBody>
                  <a:tcPr/>
                </a:tc>
                <a:extLst>
                  <a:ext uri="{0D108BD9-81ED-4DB2-BD59-A6C34878D82A}">
                    <a16:rowId xmlns:a16="http://schemas.microsoft.com/office/drawing/2014/main" val="4017116735"/>
                  </a:ext>
                </a:extLst>
              </a:tr>
            </a:tbl>
          </a:graphicData>
        </a:graphic>
      </p:graphicFrame>
    </p:spTree>
    <p:extLst>
      <p:ext uri="{BB962C8B-B14F-4D97-AF65-F5344CB8AC3E}">
        <p14:creationId xmlns:p14="http://schemas.microsoft.com/office/powerpoint/2010/main" val="51566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pf welfare rights programme:</a:t>
            </a:r>
            <a:endParaRPr lang="en-GB" dirty="0"/>
          </a:p>
        </p:txBody>
      </p:sp>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456" y="1710300"/>
            <a:ext cx="8941088" cy="51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27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Determinants of Health:</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Interventions that support those living in the most deprived neighbourhoods locality (we can provide information on this if organisations are not sure)</a:t>
            </a:r>
          </a:p>
          <a:p>
            <a:pPr marL="0" indent="0">
              <a:buNone/>
            </a:pPr>
            <a:r>
              <a:rPr lang="en-GB" dirty="0"/>
              <a:t>Interventions that promote access to support for people that have previously been underserved by services (Black, Asian &amp; Ethnic Minorities, Refugee &amp; Migrants, Women from the most deprived </a:t>
            </a:r>
            <a:r>
              <a:rPr lang="en-GB" dirty="0" smtClean="0"/>
              <a:t>areas</a:t>
            </a:r>
            <a:r>
              <a:rPr lang="en-GB" dirty="0"/>
              <a:t>, Traveller communities</a:t>
            </a:r>
            <a:r>
              <a:rPr lang="en-GB" dirty="0" smtClean="0"/>
              <a:t>)</a:t>
            </a:r>
          </a:p>
          <a:p>
            <a:pPr marL="0" indent="0">
              <a:buNone/>
            </a:pPr>
            <a:r>
              <a:rPr lang="en-GB" dirty="0" smtClean="0"/>
              <a:t>Interventions </a:t>
            </a:r>
            <a:r>
              <a:rPr lang="en-GB" dirty="0"/>
              <a:t>that support the 80% of factors that impact on health outcomes that are not clinical care</a:t>
            </a:r>
            <a:r>
              <a:rPr lang="en-GB" dirty="0" smtClean="0"/>
              <a:t>:</a:t>
            </a:r>
            <a:endParaRPr lang="en-GB" dirty="0"/>
          </a:p>
          <a:p>
            <a:r>
              <a:rPr lang="en-GB" dirty="0"/>
              <a:t>Education &amp; employability (ESOL, Maths &amp; English courses, </a:t>
            </a:r>
            <a:r>
              <a:rPr lang="en-GB" dirty="0" err="1"/>
              <a:t>etc</a:t>
            </a:r>
            <a:r>
              <a:rPr lang="en-GB" dirty="0"/>
              <a:t>)</a:t>
            </a:r>
          </a:p>
          <a:p>
            <a:r>
              <a:rPr lang="en-GB" dirty="0"/>
              <a:t>Welfare rights, housing</a:t>
            </a:r>
            <a:r>
              <a:rPr lang="en-GB" dirty="0">
                <a:solidFill>
                  <a:schemeClr val="accent6"/>
                </a:solidFill>
              </a:rPr>
              <a:t> </a:t>
            </a:r>
            <a:r>
              <a:rPr lang="en-GB" dirty="0"/>
              <a:t>and socio-economic support</a:t>
            </a:r>
          </a:p>
          <a:p>
            <a:r>
              <a:rPr lang="en-GB" dirty="0"/>
              <a:t>Access to green space and activities that promote physical health</a:t>
            </a:r>
          </a:p>
          <a:p>
            <a:r>
              <a:rPr lang="en-GB" dirty="0"/>
              <a:t>Mental wellbeing activities – think about the 5 ways to wellbeing</a:t>
            </a:r>
          </a:p>
          <a:p>
            <a:r>
              <a:rPr lang="en-GB" dirty="0"/>
              <a:t>Interventions that promote social connection &amp; community </a:t>
            </a:r>
            <a:endParaRPr lang="en-GB" dirty="0" smtClean="0"/>
          </a:p>
          <a:p>
            <a:endParaRPr lang="en-GB" dirty="0" smtClean="0"/>
          </a:p>
          <a:p>
            <a:pPr marL="0" indent="0">
              <a:buNone/>
            </a:pPr>
            <a:r>
              <a:rPr lang="en-GB" dirty="0" smtClean="0"/>
              <a:t>£800k in 23/24 and £800k in 24/25 across all 4 localities.</a:t>
            </a:r>
            <a:endParaRPr lang="en-GB" dirty="0"/>
          </a:p>
        </p:txBody>
      </p:sp>
    </p:spTree>
    <p:extLst>
      <p:ext uri="{BB962C8B-B14F-4D97-AF65-F5344CB8AC3E}">
        <p14:creationId xmlns:p14="http://schemas.microsoft.com/office/powerpoint/2010/main" val="323646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7985" y="374925"/>
            <a:ext cx="7513192" cy="57290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sz="1400" dirty="0" smtClean="0">
                <a:solidFill>
                  <a:schemeClr val="tx1"/>
                </a:solidFill>
              </a:rPr>
              <a:t>Sandwell</a:t>
            </a:r>
          </a:p>
          <a:p>
            <a:pPr algn="ctr"/>
            <a:endParaRPr lang="en-GB" sz="1400" dirty="0" smtClean="0">
              <a:solidFill>
                <a:schemeClr val="tx1"/>
              </a:solidFill>
            </a:endParaRPr>
          </a:p>
          <a:p>
            <a:pPr algn="ctr"/>
            <a:r>
              <a:rPr lang="en-GB" sz="1400" dirty="0" smtClean="0">
                <a:solidFill>
                  <a:schemeClr val="tx1"/>
                </a:solidFill>
              </a:rPr>
              <a:t>Lead – Communities in Sync</a:t>
            </a:r>
          </a:p>
          <a:p>
            <a:pPr algn="ctr"/>
            <a:endParaRPr lang="en-GB" sz="1400" dirty="0">
              <a:solidFill>
                <a:schemeClr val="tx1"/>
              </a:solidFill>
            </a:endParaRPr>
          </a:p>
          <a:p>
            <a:pPr algn="ctr"/>
            <a:r>
              <a:rPr lang="en-GB" sz="1400" dirty="0" smtClean="0">
                <a:solidFill>
                  <a:schemeClr val="tx1"/>
                </a:solidFill>
              </a:rPr>
              <a:t>Members </a:t>
            </a:r>
            <a:r>
              <a:rPr lang="en-GB" sz="1400" dirty="0">
                <a:solidFill>
                  <a:schemeClr val="tx1"/>
                </a:solidFill>
              </a:rPr>
              <a:t>of Communities In Sync (CIS</a:t>
            </a:r>
            <a:r>
              <a:rPr lang="en-GB" sz="1400" dirty="0" smtClean="0">
                <a:solidFill>
                  <a:schemeClr val="tx1"/>
                </a:solidFill>
              </a:rPr>
              <a:t>): </a:t>
            </a:r>
          </a:p>
          <a:p>
            <a:pPr algn="ctr"/>
            <a:r>
              <a:rPr lang="en-GB" sz="1400" dirty="0" smtClean="0">
                <a:solidFill>
                  <a:schemeClr val="tx1"/>
                </a:solidFill>
              </a:rPr>
              <a:t>• </a:t>
            </a:r>
            <a:r>
              <a:rPr lang="en-GB" sz="1400" dirty="0">
                <a:solidFill>
                  <a:schemeClr val="tx1"/>
                </a:solidFill>
              </a:rPr>
              <a:t>Ideal For All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Sandwell </a:t>
            </a:r>
            <a:r>
              <a:rPr lang="en-GB" sz="1400" dirty="0" smtClean="0">
                <a:solidFill>
                  <a:schemeClr val="tx1"/>
                </a:solidFill>
              </a:rPr>
              <a:t>African </a:t>
            </a:r>
            <a:r>
              <a:rPr lang="en-GB" sz="1400" dirty="0">
                <a:solidFill>
                  <a:schemeClr val="tx1"/>
                </a:solidFill>
              </a:rPr>
              <a:t>Caribbean Mental Health Foundation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Kaleidoscope Plus Group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Sandwell AGE UK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St Albans Community Association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Breakthru CIC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Beat It CIC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Black Country YMCA </a:t>
            </a:r>
            <a:endParaRPr lang="en-GB" sz="1400" dirty="0" smtClean="0">
              <a:solidFill>
                <a:schemeClr val="tx1"/>
              </a:solidFill>
            </a:endParaRPr>
          </a:p>
          <a:p>
            <a:pPr algn="ctr"/>
            <a:endParaRPr lang="en-GB" sz="1400" dirty="0">
              <a:solidFill>
                <a:schemeClr val="tx1"/>
              </a:solidFill>
            </a:endParaRPr>
          </a:p>
          <a:p>
            <a:pPr algn="ctr"/>
            <a:r>
              <a:rPr lang="en-GB" sz="1400" dirty="0" smtClean="0">
                <a:solidFill>
                  <a:schemeClr val="tx1"/>
                </a:solidFill>
              </a:rPr>
              <a:t>Members </a:t>
            </a:r>
            <a:r>
              <a:rPr lang="en-GB" sz="1400" dirty="0">
                <a:solidFill>
                  <a:schemeClr val="tx1"/>
                </a:solidFill>
              </a:rPr>
              <a:t>of Sandwell Consortium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Bangladeshi Women’s Association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Brushstrokes Community Project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Community Connect Foundation </a:t>
            </a:r>
            <a:endParaRPr lang="en-GB" sz="1400" dirty="0" smtClean="0">
              <a:solidFill>
                <a:schemeClr val="tx1"/>
              </a:solidFill>
            </a:endParaRPr>
          </a:p>
          <a:p>
            <a:pPr algn="ctr"/>
            <a:r>
              <a:rPr lang="en-GB" sz="1400" dirty="0" smtClean="0">
                <a:solidFill>
                  <a:schemeClr val="tx1"/>
                </a:solidFill>
              </a:rPr>
              <a:t>• </a:t>
            </a:r>
            <a:r>
              <a:rPr lang="en-GB" sz="1400" dirty="0" err="1">
                <a:solidFill>
                  <a:schemeClr val="tx1"/>
                </a:solidFill>
              </a:rPr>
              <a:t>Ileys</a:t>
            </a:r>
            <a:r>
              <a:rPr lang="en-GB" sz="1400" dirty="0">
                <a:solidFill>
                  <a:schemeClr val="tx1"/>
                </a:solidFill>
              </a:rPr>
              <a:t> Community CIC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Smethwick Youth &amp; Community Centre </a:t>
            </a:r>
            <a:endParaRPr lang="en-GB" sz="1400" dirty="0" smtClean="0">
              <a:solidFill>
                <a:schemeClr val="tx1"/>
              </a:solidFill>
            </a:endParaRPr>
          </a:p>
          <a:p>
            <a:pPr algn="ctr"/>
            <a:r>
              <a:rPr lang="en-GB" sz="1400" dirty="0" smtClean="0">
                <a:solidFill>
                  <a:schemeClr val="tx1"/>
                </a:solidFill>
              </a:rPr>
              <a:t>• </a:t>
            </a:r>
            <a:r>
              <a:rPr lang="en-GB" sz="1400" dirty="0">
                <a:solidFill>
                  <a:schemeClr val="tx1"/>
                </a:solidFill>
              </a:rPr>
              <a:t>Skills Work Enterprise &amp; Development Agency (SWEDA) </a:t>
            </a:r>
            <a:endParaRPr lang="en-GB" sz="1400" dirty="0" smtClean="0">
              <a:solidFill>
                <a:schemeClr val="tx1"/>
              </a:solidFill>
            </a:endParaRPr>
          </a:p>
          <a:p>
            <a:pPr algn="ctr"/>
            <a:endParaRPr lang="en-GB" sz="1400" dirty="0" smtClean="0">
              <a:solidFill>
                <a:schemeClr val="tx1"/>
              </a:solidFill>
            </a:endParaRPr>
          </a:p>
          <a:p>
            <a:pPr algn="ctr"/>
            <a:r>
              <a:rPr lang="en-GB" sz="1400" dirty="0">
                <a:solidFill>
                  <a:schemeClr val="tx1"/>
                </a:solidFill>
              </a:rPr>
              <a:t>J</a:t>
            </a:r>
            <a:r>
              <a:rPr lang="en-GB" sz="1400" dirty="0" smtClean="0">
                <a:solidFill>
                  <a:schemeClr val="tx1"/>
                </a:solidFill>
              </a:rPr>
              <a:t>ust </a:t>
            </a:r>
            <a:r>
              <a:rPr lang="en-GB" sz="1400" dirty="0">
                <a:solidFill>
                  <a:schemeClr val="tx1"/>
                </a:solidFill>
              </a:rPr>
              <a:t>Straight Talk </a:t>
            </a:r>
            <a:endParaRPr lang="en-GB" sz="1400" dirty="0" smtClean="0">
              <a:solidFill>
                <a:schemeClr val="tx1"/>
              </a:solidFill>
            </a:endParaRPr>
          </a:p>
          <a:p>
            <a:pPr algn="ctr"/>
            <a:r>
              <a:rPr lang="en-GB" sz="1400" dirty="0" smtClean="0">
                <a:solidFill>
                  <a:schemeClr val="tx1"/>
                </a:solidFill>
              </a:rPr>
              <a:t>European </a:t>
            </a:r>
            <a:r>
              <a:rPr lang="en-GB" sz="1400" dirty="0">
                <a:solidFill>
                  <a:schemeClr val="tx1"/>
                </a:solidFill>
              </a:rPr>
              <a:t>Welfare </a:t>
            </a:r>
            <a:r>
              <a:rPr lang="en-GB" sz="1400" dirty="0" smtClean="0">
                <a:solidFill>
                  <a:schemeClr val="tx1"/>
                </a:solidFill>
              </a:rPr>
              <a:t>Association</a:t>
            </a:r>
          </a:p>
          <a:p>
            <a:pPr algn="ctr"/>
            <a:r>
              <a:rPr lang="en-GB" sz="1400" dirty="0" smtClean="0">
                <a:solidFill>
                  <a:schemeClr val="tx1"/>
                </a:solidFill>
              </a:rPr>
              <a:t>Life </a:t>
            </a:r>
            <a:r>
              <a:rPr lang="en-GB" sz="1400" dirty="0">
                <a:solidFill>
                  <a:schemeClr val="tx1"/>
                </a:solidFill>
              </a:rPr>
              <a:t>In The Community CIC</a:t>
            </a:r>
          </a:p>
        </p:txBody>
      </p:sp>
    </p:spTree>
    <p:extLst>
      <p:ext uri="{BB962C8B-B14F-4D97-AF65-F5344CB8AC3E}">
        <p14:creationId xmlns:p14="http://schemas.microsoft.com/office/powerpoint/2010/main" val="390439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p:nvPr>
        </p:nvSpPr>
        <p:spPr>
          <a:xfrm>
            <a:off x="34237" y="0"/>
            <a:ext cx="10515601" cy="1325564"/>
          </a:xfrm>
          <a:prstGeom prst="rect">
            <a:avLst/>
          </a:prstGeom>
        </p:spPr>
        <p:txBody>
          <a:bodyPr/>
          <a:lstStyle/>
          <a:p>
            <a:pPr>
              <a:defRPr sz="3200"/>
            </a:pPr>
            <a:r>
              <a:t>Reframing our offer to communities – </a:t>
            </a:r>
            <a:br/>
            <a:r>
              <a:t>Developing a Black Country model for Talking Therapies</a:t>
            </a:r>
          </a:p>
        </p:txBody>
      </p:sp>
      <p:pic>
        <p:nvPicPr>
          <p:cNvPr id="121" name="Slide 14 - Talking Therapies-2.png" descr="Slide 14 - Talking Therapies-2.png"/>
          <p:cNvPicPr>
            <a:picLocks noChangeAspect="1"/>
          </p:cNvPicPr>
          <p:nvPr/>
        </p:nvPicPr>
        <p:blipFill>
          <a:blip r:embed="rId3">
            <a:extLst/>
          </a:blip>
          <a:stretch>
            <a:fillRect/>
          </a:stretch>
        </p:blipFill>
        <p:spPr>
          <a:xfrm>
            <a:off x="1245928" y="518711"/>
            <a:ext cx="9303910" cy="6577866"/>
          </a:xfrm>
          <a:prstGeom prst="rect">
            <a:avLst/>
          </a:prstGeom>
          <a:ln w="12700">
            <a:miter lim="400000"/>
          </a:ln>
        </p:spPr>
      </p:pic>
    </p:spTree>
    <p:extLst>
      <p:ext uri="{BB962C8B-B14F-4D97-AF65-F5344CB8AC3E}">
        <p14:creationId xmlns:p14="http://schemas.microsoft.com/office/powerpoint/2010/main" val="189461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1243</Words>
  <Application>Microsoft Office PowerPoint</Application>
  <PresentationFormat>Widescreen</PresentationFormat>
  <Paragraphs>115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Working Together: BCHFT as Lead Provider</vt:lpstr>
      <vt:lpstr>A little bit about us</vt:lpstr>
      <vt:lpstr>PowerPoint Presentation</vt:lpstr>
      <vt:lpstr>PowerPoint Presentation</vt:lpstr>
      <vt:lpstr>PowerPoint Presentation</vt:lpstr>
      <vt:lpstr>Impact pf welfare rights programme:</vt:lpstr>
      <vt:lpstr>Wider Determinants of Health:</vt:lpstr>
      <vt:lpstr>PowerPoint Presentation</vt:lpstr>
      <vt:lpstr>Reframing our offer to communities –  Developing a Black Country model for Talking Therapies</vt:lpstr>
      <vt:lpstr>What will the plus offer add?</vt:lpstr>
      <vt:lpstr>PowerPoint Presentation</vt:lpstr>
      <vt:lpstr>PowerPoint Presentation</vt:lpstr>
    </vt:vector>
  </TitlesOfParts>
  <Company>BCPFT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Pritchard Kate</dc:creator>
  <cp:lastModifiedBy>Brookes Laura</cp:lastModifiedBy>
  <cp:revision>27</cp:revision>
  <dcterms:created xsi:type="dcterms:W3CDTF">2022-09-28T09:33:48Z</dcterms:created>
  <dcterms:modified xsi:type="dcterms:W3CDTF">2024-10-07T09:23:57Z</dcterms:modified>
</cp:coreProperties>
</file>