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63" r:id="rId8"/>
    <p:sldId id="264" r:id="rId9"/>
    <p:sldId id="266" r:id="rId10"/>
    <p:sldId id="267" r:id="rId11"/>
    <p:sldId id="268" r:id="rId12"/>
    <p:sldId id="270" r:id="rId13"/>
    <p:sldId id="271" r:id="rId14"/>
    <p:sldId id="272" r:id="rId15"/>
    <p:sldId id="273" r:id="rId16"/>
    <p:sldId id="274" r:id="rId17"/>
    <p:sldId id="275" r:id="rId18"/>
    <p:sldId id="277" r:id="rId19"/>
  </p:sldIdLst>
  <p:sldSz cx="18288000" cy="10287000"/>
  <p:notesSz cx="6858000" cy="9144000"/>
  <p:embeddedFontLst>
    <p:embeddedFont>
      <p:font typeface="Dosis" pitchFamily="2" charset="0"/>
      <p:regular r:id="rId20"/>
      <p:bold r:id="rId21"/>
    </p:embeddedFont>
    <p:embeddedFont>
      <p:font typeface="Dosis Bold" charset="0"/>
      <p:regular r:id="rId22"/>
      <p:bold r:id="rId23"/>
    </p:embeddedFont>
    <p:embeddedFont>
      <p:font typeface="Dosis Light" pitchFamily="2" charset="0"/>
      <p:regular r:id="rId24"/>
    </p:embeddedFont>
    <p:embeddedFont>
      <p:font typeface="Open Sauce" panose="020B0604020202020204" charset="0"/>
      <p:regular r:id="rId25"/>
    </p:embeddedFont>
    <p:embeddedFont>
      <p:font typeface="Open Sauce Light" panose="020B0604020202020204" charset="0"/>
      <p:regular r:id="rId26"/>
    </p:embeddedFont>
    <p:embeddedFont>
      <p:font typeface="Open Sauce Medium"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FF6070-331B-4A35-B28A-59FE8369C3FA}" v="2" dt="2024-10-07T08:06:21.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2" d="100"/>
          <a:sy n="32" d="100"/>
        </p:scale>
        <p:origin x="736"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21" Type="http://schemas.openxmlformats.org/officeDocument/2006/relationships/image" Target="../media/image20.sv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2.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svg"/><Relationship Id="rId5" Type="http://schemas.openxmlformats.org/officeDocument/2006/relationships/image" Target="../media/image4.pn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svg"/><Relationship Id="rId19" Type="http://schemas.openxmlformats.org/officeDocument/2006/relationships/image" Target="../media/image18.svg"/><Relationship Id="rId31" Type="http://schemas.openxmlformats.org/officeDocument/2006/relationships/image" Target="../media/image30.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 Id="rId30" Type="http://schemas.openxmlformats.org/officeDocument/2006/relationships/image" Target="../media/image29.png"/><Relationship Id="rId35" Type="http://schemas.openxmlformats.org/officeDocument/2006/relationships/image" Target="../media/image34.svg"/><Relationship Id="rId8" Type="http://schemas.openxmlformats.org/officeDocument/2006/relationships/image" Target="../media/image7.sv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3" Type="http://schemas.openxmlformats.org/officeDocument/2006/relationships/image" Target="../media/image10.png"/><Relationship Id="rId7" Type="http://schemas.openxmlformats.org/officeDocument/2006/relationships/image" Target="../media/image51.svg"/><Relationship Id="rId12"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slides/_rels/slide1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58.png"/><Relationship Id="rId7"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14.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58.png"/><Relationship Id="rId7"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1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58.png"/><Relationship Id="rId7"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1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8.png"/><Relationship Id="rId7"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17.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8.png"/><Relationship Id="rId7"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18.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37.pn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38.svg"/><Relationship Id="rId9"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5083897" cy="10287000"/>
          </a:xfrm>
          <a:custGeom>
            <a:avLst/>
            <a:gdLst/>
            <a:ahLst/>
            <a:cxnLst/>
            <a:rect l="l" t="t" r="r" b="b"/>
            <a:pathLst>
              <a:path w="5083897" h="10287000">
                <a:moveTo>
                  <a:pt x="0" y="0"/>
                </a:moveTo>
                <a:lnTo>
                  <a:pt x="5083897" y="0"/>
                </a:lnTo>
                <a:lnTo>
                  <a:pt x="5083897" y="10287000"/>
                </a:lnTo>
                <a:lnTo>
                  <a:pt x="0" y="10287000"/>
                </a:lnTo>
                <a:lnTo>
                  <a:pt x="0" y="0"/>
                </a:lnTo>
                <a:close/>
              </a:path>
            </a:pathLst>
          </a:custGeom>
          <a:blipFill>
            <a:blip r:embed="rId2"/>
            <a:stretch>
              <a:fillRect l="-198317" t="-20711" b="-20712"/>
            </a:stretch>
          </a:blipFill>
        </p:spPr>
        <p:txBody>
          <a:bodyPr/>
          <a:lstStyle/>
          <a:p>
            <a:endParaRPr lang="en-US"/>
          </a:p>
        </p:txBody>
      </p:sp>
      <p:sp>
        <p:nvSpPr>
          <p:cNvPr id="3" name="Freeform 3"/>
          <p:cNvSpPr/>
          <p:nvPr/>
        </p:nvSpPr>
        <p:spPr>
          <a:xfrm>
            <a:off x="14872865" y="248326"/>
            <a:ext cx="3179475" cy="2754220"/>
          </a:xfrm>
          <a:custGeom>
            <a:avLst/>
            <a:gdLst/>
            <a:ahLst/>
            <a:cxnLst/>
            <a:rect l="l" t="t" r="r" b="b"/>
            <a:pathLst>
              <a:path w="3179475" h="2754220">
                <a:moveTo>
                  <a:pt x="0" y="0"/>
                </a:moveTo>
                <a:lnTo>
                  <a:pt x="3179476" y="0"/>
                </a:lnTo>
                <a:lnTo>
                  <a:pt x="3179476" y="2754221"/>
                </a:lnTo>
                <a:lnTo>
                  <a:pt x="0" y="27542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2710661" y="7575910"/>
            <a:ext cx="13123688" cy="1005078"/>
          </a:xfrm>
          <a:prstGeom prst="rect">
            <a:avLst/>
          </a:prstGeom>
        </p:spPr>
        <p:txBody>
          <a:bodyPr lIns="0" tIns="0" rIns="0" bIns="0" rtlCol="0" anchor="t">
            <a:spAutoFit/>
          </a:bodyPr>
          <a:lstStyle/>
          <a:p>
            <a:pPr algn="l">
              <a:lnSpc>
                <a:spcPts val="7776"/>
              </a:lnSpc>
            </a:pPr>
            <a:r>
              <a:rPr lang="en-US" sz="7200">
                <a:solidFill>
                  <a:srgbClr val="EE7624"/>
                </a:solidFill>
                <a:latin typeface="Dosis Bold"/>
                <a:ea typeface="Dosis Bold"/>
                <a:cs typeface="Dosis Bold"/>
                <a:sym typeface="Dosis Bold"/>
              </a:rPr>
              <a:t>Mental Health Commission </a:t>
            </a:r>
          </a:p>
        </p:txBody>
      </p:sp>
      <p:sp>
        <p:nvSpPr>
          <p:cNvPr id="5" name="Freeform 5"/>
          <p:cNvSpPr/>
          <p:nvPr/>
        </p:nvSpPr>
        <p:spPr>
          <a:xfrm>
            <a:off x="12894664" y="4079909"/>
            <a:ext cx="2487416" cy="2154724"/>
          </a:xfrm>
          <a:custGeom>
            <a:avLst/>
            <a:gdLst/>
            <a:ahLst/>
            <a:cxnLst/>
            <a:rect l="l" t="t" r="r" b="b"/>
            <a:pathLst>
              <a:path w="2487416" h="2154724">
                <a:moveTo>
                  <a:pt x="0" y="0"/>
                </a:moveTo>
                <a:lnTo>
                  <a:pt x="2487416" y="0"/>
                </a:lnTo>
                <a:lnTo>
                  <a:pt x="2487416" y="2154724"/>
                </a:lnTo>
                <a:lnTo>
                  <a:pt x="0" y="21547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4835650" y="3571249"/>
            <a:ext cx="2021042" cy="1750727"/>
          </a:xfrm>
          <a:custGeom>
            <a:avLst/>
            <a:gdLst/>
            <a:ahLst/>
            <a:cxnLst/>
            <a:rect l="l" t="t" r="r" b="b"/>
            <a:pathLst>
              <a:path w="2021042" h="1750727">
                <a:moveTo>
                  <a:pt x="0" y="0"/>
                </a:moveTo>
                <a:lnTo>
                  <a:pt x="2021041" y="0"/>
                </a:lnTo>
                <a:lnTo>
                  <a:pt x="2021041" y="1750727"/>
                </a:lnTo>
                <a:lnTo>
                  <a:pt x="0" y="17507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5084510" y="4883972"/>
            <a:ext cx="3179475" cy="2754220"/>
          </a:xfrm>
          <a:custGeom>
            <a:avLst/>
            <a:gdLst/>
            <a:ahLst/>
            <a:cxnLst/>
            <a:rect l="l" t="t" r="r" b="b"/>
            <a:pathLst>
              <a:path w="3179475" h="2754220">
                <a:moveTo>
                  <a:pt x="0" y="0"/>
                </a:moveTo>
                <a:lnTo>
                  <a:pt x="3179475" y="0"/>
                </a:lnTo>
                <a:lnTo>
                  <a:pt x="3179475" y="2754220"/>
                </a:lnTo>
                <a:lnTo>
                  <a:pt x="0" y="27542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1246037" y="723399"/>
            <a:ext cx="1979830" cy="1715028"/>
          </a:xfrm>
          <a:custGeom>
            <a:avLst/>
            <a:gdLst/>
            <a:ahLst/>
            <a:cxnLst/>
            <a:rect l="l" t="t" r="r" b="b"/>
            <a:pathLst>
              <a:path w="1979830" h="1715028">
                <a:moveTo>
                  <a:pt x="0" y="0"/>
                </a:moveTo>
                <a:lnTo>
                  <a:pt x="1979831" y="0"/>
                </a:lnTo>
                <a:lnTo>
                  <a:pt x="1979831" y="1715028"/>
                </a:lnTo>
                <a:lnTo>
                  <a:pt x="0" y="17150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16337683" y="7543272"/>
            <a:ext cx="1979830" cy="1715028"/>
          </a:xfrm>
          <a:custGeom>
            <a:avLst/>
            <a:gdLst/>
            <a:ahLst/>
            <a:cxnLst/>
            <a:rect l="l" t="t" r="r" b="b"/>
            <a:pathLst>
              <a:path w="1979830" h="1715028">
                <a:moveTo>
                  <a:pt x="0" y="0"/>
                </a:moveTo>
                <a:lnTo>
                  <a:pt x="1979830" y="0"/>
                </a:lnTo>
                <a:lnTo>
                  <a:pt x="1979830" y="1715028"/>
                </a:lnTo>
                <a:lnTo>
                  <a:pt x="0" y="17150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2710661" y="678877"/>
            <a:ext cx="3958752" cy="817265"/>
          </a:xfrm>
          <a:custGeom>
            <a:avLst/>
            <a:gdLst/>
            <a:ahLst/>
            <a:cxnLst/>
            <a:rect l="l" t="t" r="r" b="b"/>
            <a:pathLst>
              <a:path w="3958752" h="817265">
                <a:moveTo>
                  <a:pt x="0" y="0"/>
                </a:moveTo>
                <a:lnTo>
                  <a:pt x="3958752" y="0"/>
                </a:lnTo>
                <a:lnTo>
                  <a:pt x="3958752" y="817265"/>
                </a:lnTo>
                <a:lnTo>
                  <a:pt x="0" y="817265"/>
                </a:lnTo>
                <a:lnTo>
                  <a:pt x="0" y="0"/>
                </a:lnTo>
                <a:close/>
              </a:path>
            </a:pathLst>
          </a:custGeom>
          <a:blipFill>
            <a:blip r:embed="rId11"/>
            <a:stretch>
              <a:fillRect/>
            </a:stretch>
          </a:blipFill>
        </p:spPr>
        <p:txBody>
          <a:bodyPr/>
          <a:lstStyle/>
          <a:p>
            <a:endParaRPr lang="en-US"/>
          </a:p>
        </p:txBody>
      </p:sp>
      <p:sp>
        <p:nvSpPr>
          <p:cNvPr id="11" name="Freeform 11"/>
          <p:cNvSpPr/>
          <p:nvPr/>
        </p:nvSpPr>
        <p:spPr>
          <a:xfrm>
            <a:off x="11504147" y="1152591"/>
            <a:ext cx="1451938" cy="856644"/>
          </a:xfrm>
          <a:custGeom>
            <a:avLst/>
            <a:gdLst/>
            <a:ahLst/>
            <a:cxnLst/>
            <a:rect l="l" t="t" r="r" b="b"/>
            <a:pathLst>
              <a:path w="1451938" h="856644">
                <a:moveTo>
                  <a:pt x="0" y="0"/>
                </a:moveTo>
                <a:lnTo>
                  <a:pt x="1451938" y="0"/>
                </a:lnTo>
                <a:lnTo>
                  <a:pt x="1451938" y="856644"/>
                </a:lnTo>
                <a:lnTo>
                  <a:pt x="0" y="85664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Freeform 12"/>
          <p:cNvSpPr/>
          <p:nvPr/>
        </p:nvSpPr>
        <p:spPr>
          <a:xfrm>
            <a:off x="14056831" y="489069"/>
            <a:ext cx="4383897" cy="2231757"/>
          </a:xfrm>
          <a:custGeom>
            <a:avLst/>
            <a:gdLst/>
            <a:ahLst/>
            <a:cxnLst/>
            <a:rect l="l" t="t" r="r" b="b"/>
            <a:pathLst>
              <a:path w="4383897" h="2231757">
                <a:moveTo>
                  <a:pt x="0" y="0"/>
                </a:moveTo>
                <a:lnTo>
                  <a:pt x="4383897" y="0"/>
                </a:lnTo>
                <a:lnTo>
                  <a:pt x="4383897" y="2231757"/>
                </a:lnTo>
                <a:lnTo>
                  <a:pt x="0" y="223175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3" name="Freeform 13"/>
          <p:cNvSpPr/>
          <p:nvPr/>
        </p:nvSpPr>
        <p:spPr>
          <a:xfrm>
            <a:off x="13225868" y="0"/>
            <a:ext cx="1825008" cy="1580913"/>
          </a:xfrm>
          <a:custGeom>
            <a:avLst/>
            <a:gdLst/>
            <a:ahLst/>
            <a:cxnLst/>
            <a:rect l="l" t="t" r="r" b="b"/>
            <a:pathLst>
              <a:path w="1825008" h="1580913">
                <a:moveTo>
                  <a:pt x="0" y="0"/>
                </a:moveTo>
                <a:lnTo>
                  <a:pt x="1825007" y="0"/>
                </a:lnTo>
                <a:lnTo>
                  <a:pt x="1825007" y="1580913"/>
                </a:lnTo>
                <a:lnTo>
                  <a:pt x="0" y="1580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a:off x="14835650" y="2016152"/>
            <a:ext cx="1626953" cy="1409348"/>
          </a:xfrm>
          <a:custGeom>
            <a:avLst/>
            <a:gdLst/>
            <a:ahLst/>
            <a:cxnLst/>
            <a:rect l="l" t="t" r="r" b="b"/>
            <a:pathLst>
              <a:path w="1626953" h="1409348">
                <a:moveTo>
                  <a:pt x="0" y="0"/>
                </a:moveTo>
                <a:lnTo>
                  <a:pt x="1626953" y="0"/>
                </a:lnTo>
                <a:lnTo>
                  <a:pt x="1626953" y="1409348"/>
                </a:lnTo>
                <a:lnTo>
                  <a:pt x="0" y="14093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12618960" y="2201789"/>
            <a:ext cx="693433" cy="693433"/>
          </a:xfrm>
          <a:custGeom>
            <a:avLst/>
            <a:gdLst/>
            <a:ahLst/>
            <a:cxnLst/>
            <a:rect l="l" t="t" r="r" b="b"/>
            <a:pathLst>
              <a:path w="693433" h="693433">
                <a:moveTo>
                  <a:pt x="0" y="0"/>
                </a:moveTo>
                <a:lnTo>
                  <a:pt x="693433" y="0"/>
                </a:lnTo>
                <a:lnTo>
                  <a:pt x="693433" y="693433"/>
                </a:lnTo>
                <a:lnTo>
                  <a:pt x="0" y="69343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6" name="Freeform 16"/>
          <p:cNvSpPr/>
          <p:nvPr/>
        </p:nvSpPr>
        <p:spPr>
          <a:xfrm>
            <a:off x="12956085" y="1874426"/>
            <a:ext cx="2364573" cy="2048312"/>
          </a:xfrm>
          <a:custGeom>
            <a:avLst/>
            <a:gdLst/>
            <a:ahLst/>
            <a:cxnLst/>
            <a:rect l="l" t="t" r="r" b="b"/>
            <a:pathLst>
              <a:path w="2364573" h="2048312">
                <a:moveTo>
                  <a:pt x="0" y="0"/>
                </a:moveTo>
                <a:lnTo>
                  <a:pt x="2364573" y="0"/>
                </a:lnTo>
                <a:lnTo>
                  <a:pt x="2364573" y="2048312"/>
                </a:lnTo>
                <a:lnTo>
                  <a:pt x="0" y="204831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7" name="Freeform 17"/>
          <p:cNvSpPr/>
          <p:nvPr/>
        </p:nvSpPr>
        <p:spPr>
          <a:xfrm>
            <a:off x="12351127" y="2016152"/>
            <a:ext cx="1229100" cy="1064708"/>
          </a:xfrm>
          <a:custGeom>
            <a:avLst/>
            <a:gdLst/>
            <a:ahLst/>
            <a:cxnLst/>
            <a:rect l="l" t="t" r="r" b="b"/>
            <a:pathLst>
              <a:path w="1229100" h="1064708">
                <a:moveTo>
                  <a:pt x="0" y="0"/>
                </a:moveTo>
                <a:lnTo>
                  <a:pt x="1229099" y="0"/>
                </a:lnTo>
                <a:lnTo>
                  <a:pt x="1229099" y="1064707"/>
                </a:lnTo>
                <a:lnTo>
                  <a:pt x="0" y="10647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p:cNvSpPr/>
          <p:nvPr/>
        </p:nvSpPr>
        <p:spPr>
          <a:xfrm>
            <a:off x="15263126" y="3881135"/>
            <a:ext cx="1166089" cy="1002837"/>
          </a:xfrm>
          <a:custGeom>
            <a:avLst/>
            <a:gdLst/>
            <a:ahLst/>
            <a:cxnLst/>
            <a:rect l="l" t="t" r="r" b="b"/>
            <a:pathLst>
              <a:path w="1166089" h="1002837">
                <a:moveTo>
                  <a:pt x="0" y="0"/>
                </a:moveTo>
                <a:lnTo>
                  <a:pt x="1166089" y="0"/>
                </a:lnTo>
                <a:lnTo>
                  <a:pt x="1166089" y="1002837"/>
                </a:lnTo>
                <a:lnTo>
                  <a:pt x="0" y="1002837"/>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9" name="Freeform 19"/>
          <p:cNvSpPr/>
          <p:nvPr/>
        </p:nvSpPr>
        <p:spPr>
          <a:xfrm>
            <a:off x="14986920" y="5218976"/>
            <a:ext cx="3199361" cy="1899620"/>
          </a:xfrm>
          <a:custGeom>
            <a:avLst/>
            <a:gdLst/>
            <a:ahLst/>
            <a:cxnLst/>
            <a:rect l="l" t="t" r="r" b="b"/>
            <a:pathLst>
              <a:path w="3199361" h="1899620">
                <a:moveTo>
                  <a:pt x="0" y="0"/>
                </a:moveTo>
                <a:lnTo>
                  <a:pt x="3199360" y="0"/>
                </a:lnTo>
                <a:lnTo>
                  <a:pt x="3199360" y="1899620"/>
                </a:lnTo>
                <a:lnTo>
                  <a:pt x="0" y="189962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0" name="Freeform 20"/>
          <p:cNvSpPr/>
          <p:nvPr/>
        </p:nvSpPr>
        <p:spPr>
          <a:xfrm>
            <a:off x="16337683" y="2548505"/>
            <a:ext cx="1979830" cy="1715028"/>
          </a:xfrm>
          <a:custGeom>
            <a:avLst/>
            <a:gdLst/>
            <a:ahLst/>
            <a:cxnLst/>
            <a:rect l="l" t="t" r="r" b="b"/>
            <a:pathLst>
              <a:path w="1979830" h="1715028">
                <a:moveTo>
                  <a:pt x="0" y="0"/>
                </a:moveTo>
                <a:lnTo>
                  <a:pt x="1979830" y="0"/>
                </a:lnTo>
                <a:lnTo>
                  <a:pt x="1979830" y="1715028"/>
                </a:lnTo>
                <a:lnTo>
                  <a:pt x="0" y="17150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1" name="Freeform 21"/>
          <p:cNvSpPr/>
          <p:nvPr/>
        </p:nvSpPr>
        <p:spPr>
          <a:xfrm>
            <a:off x="16835205" y="7758185"/>
            <a:ext cx="984785" cy="1285201"/>
          </a:xfrm>
          <a:custGeom>
            <a:avLst/>
            <a:gdLst/>
            <a:ahLst/>
            <a:cxnLst/>
            <a:rect l="l" t="t" r="r" b="b"/>
            <a:pathLst>
              <a:path w="984785" h="1285201">
                <a:moveTo>
                  <a:pt x="0" y="0"/>
                </a:moveTo>
                <a:lnTo>
                  <a:pt x="984786" y="0"/>
                </a:lnTo>
                <a:lnTo>
                  <a:pt x="984786" y="1285201"/>
                </a:lnTo>
                <a:lnTo>
                  <a:pt x="0" y="128520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sp>
        <p:nvSpPr>
          <p:cNvPr id="22" name="Freeform 22"/>
          <p:cNvSpPr/>
          <p:nvPr/>
        </p:nvSpPr>
        <p:spPr>
          <a:xfrm>
            <a:off x="13421585" y="4446613"/>
            <a:ext cx="1629290" cy="1629290"/>
          </a:xfrm>
          <a:custGeom>
            <a:avLst/>
            <a:gdLst/>
            <a:ahLst/>
            <a:cxnLst/>
            <a:rect l="l" t="t" r="r" b="b"/>
            <a:pathLst>
              <a:path w="1629290" h="1629290">
                <a:moveTo>
                  <a:pt x="0" y="0"/>
                </a:moveTo>
                <a:lnTo>
                  <a:pt x="1629290" y="0"/>
                </a:lnTo>
                <a:lnTo>
                  <a:pt x="1629290" y="1629290"/>
                </a:lnTo>
                <a:lnTo>
                  <a:pt x="0" y="1629290"/>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sp>
        <p:nvSpPr>
          <p:cNvPr id="23" name="Freeform 23"/>
          <p:cNvSpPr/>
          <p:nvPr/>
        </p:nvSpPr>
        <p:spPr>
          <a:xfrm>
            <a:off x="15255845" y="2352805"/>
            <a:ext cx="786563" cy="786563"/>
          </a:xfrm>
          <a:custGeom>
            <a:avLst/>
            <a:gdLst/>
            <a:ahLst/>
            <a:cxnLst/>
            <a:rect l="l" t="t" r="r" b="b"/>
            <a:pathLst>
              <a:path w="786563" h="786563">
                <a:moveTo>
                  <a:pt x="0" y="0"/>
                </a:moveTo>
                <a:lnTo>
                  <a:pt x="786563" y="0"/>
                </a:lnTo>
                <a:lnTo>
                  <a:pt x="786563" y="786563"/>
                </a:lnTo>
                <a:lnTo>
                  <a:pt x="0" y="786563"/>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a:p>
        </p:txBody>
      </p:sp>
      <p:sp>
        <p:nvSpPr>
          <p:cNvPr id="24" name="Freeform 24"/>
          <p:cNvSpPr/>
          <p:nvPr/>
        </p:nvSpPr>
        <p:spPr>
          <a:xfrm>
            <a:off x="12645580" y="2201789"/>
            <a:ext cx="580287" cy="714200"/>
          </a:xfrm>
          <a:custGeom>
            <a:avLst/>
            <a:gdLst/>
            <a:ahLst/>
            <a:cxnLst/>
            <a:rect l="l" t="t" r="r" b="b"/>
            <a:pathLst>
              <a:path w="580287" h="714200">
                <a:moveTo>
                  <a:pt x="0" y="0"/>
                </a:moveTo>
                <a:lnTo>
                  <a:pt x="580288" y="0"/>
                </a:lnTo>
                <a:lnTo>
                  <a:pt x="580288" y="714200"/>
                </a:lnTo>
                <a:lnTo>
                  <a:pt x="0" y="714200"/>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a:p>
        </p:txBody>
      </p:sp>
      <p:sp>
        <p:nvSpPr>
          <p:cNvPr id="25" name="Freeform 25"/>
          <p:cNvSpPr/>
          <p:nvPr/>
        </p:nvSpPr>
        <p:spPr>
          <a:xfrm>
            <a:off x="13583064" y="346255"/>
            <a:ext cx="1155647" cy="888404"/>
          </a:xfrm>
          <a:custGeom>
            <a:avLst/>
            <a:gdLst/>
            <a:ahLst/>
            <a:cxnLst/>
            <a:rect l="l" t="t" r="r" b="b"/>
            <a:pathLst>
              <a:path w="1155647" h="888404">
                <a:moveTo>
                  <a:pt x="0" y="0"/>
                </a:moveTo>
                <a:lnTo>
                  <a:pt x="1155647" y="0"/>
                </a:lnTo>
                <a:lnTo>
                  <a:pt x="1155647" y="888403"/>
                </a:lnTo>
                <a:lnTo>
                  <a:pt x="0" y="888403"/>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26" name="Freeform 26"/>
          <p:cNvSpPr/>
          <p:nvPr/>
        </p:nvSpPr>
        <p:spPr>
          <a:xfrm>
            <a:off x="13520695" y="2352805"/>
            <a:ext cx="1280387" cy="1072324"/>
          </a:xfrm>
          <a:custGeom>
            <a:avLst/>
            <a:gdLst/>
            <a:ahLst/>
            <a:cxnLst/>
            <a:rect l="l" t="t" r="r" b="b"/>
            <a:pathLst>
              <a:path w="1280387" h="1072324">
                <a:moveTo>
                  <a:pt x="0" y="0"/>
                </a:moveTo>
                <a:lnTo>
                  <a:pt x="1280386" y="0"/>
                </a:lnTo>
                <a:lnTo>
                  <a:pt x="1280386" y="1072324"/>
                </a:lnTo>
                <a:lnTo>
                  <a:pt x="0" y="1072324"/>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US"/>
          </a:p>
        </p:txBody>
      </p:sp>
      <p:sp>
        <p:nvSpPr>
          <p:cNvPr id="27" name="Freeform 27"/>
          <p:cNvSpPr/>
          <p:nvPr/>
        </p:nvSpPr>
        <p:spPr>
          <a:xfrm>
            <a:off x="16741502" y="2775808"/>
            <a:ext cx="1172193" cy="1260422"/>
          </a:xfrm>
          <a:custGeom>
            <a:avLst/>
            <a:gdLst/>
            <a:ahLst/>
            <a:cxnLst/>
            <a:rect l="l" t="t" r="r" b="b"/>
            <a:pathLst>
              <a:path w="1172193" h="1260422">
                <a:moveTo>
                  <a:pt x="0" y="0"/>
                </a:moveTo>
                <a:lnTo>
                  <a:pt x="1172192" y="0"/>
                </a:lnTo>
                <a:lnTo>
                  <a:pt x="1172192" y="1260423"/>
                </a:lnTo>
                <a:lnTo>
                  <a:pt x="0" y="1260423"/>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en-US"/>
          </a:p>
        </p:txBody>
      </p:sp>
      <p:sp>
        <p:nvSpPr>
          <p:cNvPr id="28" name="TextBox 28"/>
          <p:cNvSpPr txBox="1"/>
          <p:nvPr/>
        </p:nvSpPr>
        <p:spPr>
          <a:xfrm>
            <a:off x="2710661" y="8648190"/>
            <a:ext cx="13123686" cy="502539"/>
          </a:xfrm>
          <a:prstGeom prst="rect">
            <a:avLst/>
          </a:prstGeom>
        </p:spPr>
        <p:txBody>
          <a:bodyPr lIns="0" tIns="0" rIns="0" bIns="0" rtlCol="0" anchor="t">
            <a:spAutoFit/>
          </a:bodyPr>
          <a:lstStyle/>
          <a:p>
            <a:pPr algn="l">
              <a:lnSpc>
                <a:spcPts val="3888"/>
              </a:lnSpc>
            </a:pPr>
            <a:r>
              <a:rPr lang="en-US" sz="3600">
                <a:solidFill>
                  <a:srgbClr val="404040"/>
                </a:solidFill>
                <a:latin typeface="Dosis"/>
                <a:ea typeface="Dosis"/>
                <a:cs typeface="Dosis"/>
                <a:sym typeface="Dosis"/>
              </a:rPr>
              <a:t>A Year On - Progress Report</a:t>
            </a:r>
          </a:p>
        </p:txBody>
      </p:sp>
    </p:spTree>
  </p:cSld>
  <p:clrMapOvr>
    <a:masterClrMapping/>
  </p:clrMapOvr>
  <mc:AlternateContent xmlns:mc="http://schemas.openxmlformats.org/markup-compatibility/2006" xmlns:p14="http://schemas.microsoft.com/office/powerpoint/2010/main">
    <mc:Choice Requires="p14">
      <p:transition spd="slow" p14:dur="2000" advTm="3749"/>
    </mc:Choice>
    <mc:Fallback xmlns="">
      <p:transition spd="slow" advTm="374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44960" y="1716903"/>
            <a:ext cx="9708657" cy="8236177"/>
          </a:xfrm>
          <a:custGeom>
            <a:avLst/>
            <a:gdLst/>
            <a:ahLst/>
            <a:cxnLst/>
            <a:rect l="l" t="t" r="r" b="b"/>
            <a:pathLst>
              <a:path w="9708657" h="8236177">
                <a:moveTo>
                  <a:pt x="0" y="0"/>
                </a:moveTo>
                <a:lnTo>
                  <a:pt x="9708657" y="0"/>
                </a:lnTo>
                <a:lnTo>
                  <a:pt x="9708657" y="8236177"/>
                </a:lnTo>
                <a:lnTo>
                  <a:pt x="0" y="8236177"/>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07587" y="592645"/>
            <a:ext cx="15859757" cy="938784"/>
          </a:xfrm>
          <a:prstGeom prst="rect">
            <a:avLst/>
          </a:prstGeom>
        </p:spPr>
        <p:txBody>
          <a:bodyPr lIns="0" tIns="0" rIns="0" bIns="0" rtlCol="0" anchor="t">
            <a:spAutoFit/>
          </a:bodyPr>
          <a:lstStyle/>
          <a:p>
            <a:pPr algn="l">
              <a:lnSpc>
                <a:spcPts val="7128"/>
              </a:lnSpc>
            </a:pPr>
            <a:r>
              <a:rPr lang="en-US" sz="6600">
                <a:solidFill>
                  <a:srgbClr val="EE7624"/>
                </a:solidFill>
                <a:latin typeface="Dosis"/>
                <a:ea typeface="Dosis"/>
                <a:cs typeface="Dosis"/>
                <a:sym typeface="Dosis"/>
              </a:rPr>
              <a:t>Wider conditions </a:t>
            </a:r>
          </a:p>
        </p:txBody>
      </p:sp>
      <p:sp>
        <p:nvSpPr>
          <p:cNvPr id="4" name="Freeform 4"/>
          <p:cNvSpPr/>
          <p:nvPr/>
        </p:nvSpPr>
        <p:spPr>
          <a:xfrm>
            <a:off x="14350620" y="5076968"/>
            <a:ext cx="3951029" cy="5240741"/>
          </a:xfrm>
          <a:custGeom>
            <a:avLst/>
            <a:gdLst/>
            <a:ahLst/>
            <a:cxnLst/>
            <a:rect l="l" t="t" r="r" b="b"/>
            <a:pathLst>
              <a:path w="3951029" h="5240741">
                <a:moveTo>
                  <a:pt x="0" y="0"/>
                </a:moveTo>
                <a:lnTo>
                  <a:pt x="3951029" y="0"/>
                </a:lnTo>
                <a:lnTo>
                  <a:pt x="3951029" y="5240740"/>
                </a:lnTo>
                <a:lnTo>
                  <a:pt x="0" y="5240740"/>
                </a:lnTo>
                <a:lnTo>
                  <a:pt x="0" y="0"/>
                </a:lnTo>
                <a:close/>
              </a:path>
            </a:pathLst>
          </a:custGeom>
          <a:blipFill>
            <a:blip r:embed="rId3"/>
            <a:stretch>
              <a:fillRect t="-53743" r="-283854" b="-123856"/>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528"/>
    </mc:Choice>
    <mc:Fallback xmlns="">
      <p:transition spd="slow" advTm="52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350620" y="5076968"/>
            <a:ext cx="3951029" cy="5240741"/>
          </a:xfrm>
          <a:custGeom>
            <a:avLst/>
            <a:gdLst/>
            <a:ahLst/>
            <a:cxnLst/>
            <a:rect l="l" t="t" r="r" b="b"/>
            <a:pathLst>
              <a:path w="3951029" h="5240741">
                <a:moveTo>
                  <a:pt x="0" y="0"/>
                </a:moveTo>
                <a:lnTo>
                  <a:pt x="3951029" y="0"/>
                </a:lnTo>
                <a:lnTo>
                  <a:pt x="3951029" y="5240740"/>
                </a:lnTo>
                <a:lnTo>
                  <a:pt x="0" y="5240740"/>
                </a:lnTo>
                <a:lnTo>
                  <a:pt x="0" y="0"/>
                </a:lnTo>
                <a:close/>
              </a:path>
            </a:pathLst>
          </a:custGeom>
          <a:blipFill>
            <a:blip r:embed="rId2"/>
            <a:stretch>
              <a:fillRect t="-53743" r="-283854" b="-123856"/>
            </a:stretch>
          </a:blipFill>
        </p:spPr>
        <p:txBody>
          <a:bodyPr/>
          <a:lstStyle/>
          <a:p>
            <a:endParaRPr lang="en-US"/>
          </a:p>
        </p:txBody>
      </p:sp>
      <p:sp>
        <p:nvSpPr>
          <p:cNvPr id="3" name="Freeform 3"/>
          <p:cNvSpPr/>
          <p:nvPr/>
        </p:nvSpPr>
        <p:spPr>
          <a:xfrm>
            <a:off x="2289811" y="2286159"/>
            <a:ext cx="13708378" cy="6494344"/>
          </a:xfrm>
          <a:custGeom>
            <a:avLst/>
            <a:gdLst/>
            <a:ahLst/>
            <a:cxnLst/>
            <a:rect l="l" t="t" r="r" b="b"/>
            <a:pathLst>
              <a:path w="13708378" h="6494344">
                <a:moveTo>
                  <a:pt x="0" y="0"/>
                </a:moveTo>
                <a:lnTo>
                  <a:pt x="13708378" y="0"/>
                </a:lnTo>
                <a:lnTo>
                  <a:pt x="13708378" y="6494344"/>
                </a:lnTo>
                <a:lnTo>
                  <a:pt x="0" y="6494344"/>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707587" y="592645"/>
            <a:ext cx="15859757" cy="938784"/>
          </a:xfrm>
          <a:prstGeom prst="rect">
            <a:avLst/>
          </a:prstGeom>
        </p:spPr>
        <p:txBody>
          <a:bodyPr lIns="0" tIns="0" rIns="0" bIns="0" rtlCol="0" anchor="t">
            <a:spAutoFit/>
          </a:bodyPr>
          <a:lstStyle/>
          <a:p>
            <a:pPr algn="l">
              <a:lnSpc>
                <a:spcPts val="7128"/>
              </a:lnSpc>
            </a:pPr>
            <a:r>
              <a:rPr lang="en-US" sz="6600">
                <a:solidFill>
                  <a:srgbClr val="EE7624"/>
                </a:solidFill>
                <a:latin typeface="Dosis"/>
                <a:ea typeface="Dosis"/>
                <a:cs typeface="Dosis"/>
                <a:sym typeface="Dosis"/>
              </a:rPr>
              <a:t>Wider conditions </a:t>
            </a:r>
          </a:p>
        </p:txBody>
      </p:sp>
    </p:spTree>
  </p:cSld>
  <p:clrMapOvr>
    <a:masterClrMapping/>
  </p:clrMapOvr>
  <mc:AlternateContent xmlns:mc="http://schemas.openxmlformats.org/markup-compatibility/2006" xmlns:p14="http://schemas.microsoft.com/office/powerpoint/2010/main">
    <mc:Choice Requires="p14">
      <p:transition spd="slow" p14:dur="2000" advTm="6991"/>
    </mc:Choice>
    <mc:Fallback xmlns="">
      <p:transition spd="slow" advTm="699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350620" y="5076968"/>
            <a:ext cx="3951029" cy="5240741"/>
          </a:xfrm>
          <a:custGeom>
            <a:avLst/>
            <a:gdLst/>
            <a:ahLst/>
            <a:cxnLst/>
            <a:rect l="l" t="t" r="r" b="b"/>
            <a:pathLst>
              <a:path w="3951029" h="5240741">
                <a:moveTo>
                  <a:pt x="0" y="0"/>
                </a:moveTo>
                <a:lnTo>
                  <a:pt x="3951029" y="0"/>
                </a:lnTo>
                <a:lnTo>
                  <a:pt x="3951029" y="5240740"/>
                </a:lnTo>
                <a:lnTo>
                  <a:pt x="0" y="5240740"/>
                </a:lnTo>
                <a:lnTo>
                  <a:pt x="0" y="0"/>
                </a:lnTo>
                <a:close/>
              </a:path>
            </a:pathLst>
          </a:custGeom>
          <a:blipFill>
            <a:blip r:embed="rId2"/>
            <a:stretch>
              <a:fillRect t="-53743" r="-283854" b="-123856"/>
            </a:stretch>
          </a:blipFill>
        </p:spPr>
        <p:txBody>
          <a:bodyPr/>
          <a:lstStyle/>
          <a:p>
            <a:endParaRPr lang="en-US"/>
          </a:p>
        </p:txBody>
      </p:sp>
      <p:sp>
        <p:nvSpPr>
          <p:cNvPr id="3" name="Freeform 3"/>
          <p:cNvSpPr/>
          <p:nvPr/>
        </p:nvSpPr>
        <p:spPr>
          <a:xfrm>
            <a:off x="14350620" y="538901"/>
            <a:ext cx="3282615" cy="677680"/>
          </a:xfrm>
          <a:custGeom>
            <a:avLst/>
            <a:gdLst/>
            <a:ahLst/>
            <a:cxnLst/>
            <a:rect l="l" t="t" r="r" b="b"/>
            <a:pathLst>
              <a:path w="3282615" h="677680">
                <a:moveTo>
                  <a:pt x="0" y="0"/>
                </a:moveTo>
                <a:lnTo>
                  <a:pt x="3282615" y="0"/>
                </a:lnTo>
                <a:lnTo>
                  <a:pt x="3282615" y="677679"/>
                </a:lnTo>
                <a:lnTo>
                  <a:pt x="0" y="677679"/>
                </a:lnTo>
                <a:lnTo>
                  <a:pt x="0" y="0"/>
                </a:lnTo>
                <a:close/>
              </a:path>
            </a:pathLst>
          </a:custGeom>
          <a:blipFill>
            <a:blip r:embed="rId3"/>
            <a:stretch>
              <a:fillRect/>
            </a:stretch>
          </a:blipFill>
        </p:spPr>
        <p:txBody>
          <a:bodyPr/>
          <a:lstStyle/>
          <a:p>
            <a:endParaRPr lang="en-US"/>
          </a:p>
        </p:txBody>
      </p:sp>
      <p:grpSp>
        <p:nvGrpSpPr>
          <p:cNvPr id="4" name="Group 4"/>
          <p:cNvGrpSpPr/>
          <p:nvPr/>
        </p:nvGrpSpPr>
        <p:grpSpPr>
          <a:xfrm>
            <a:off x="3490582" y="2658167"/>
            <a:ext cx="1233000" cy="1254014"/>
            <a:chOff x="0" y="0"/>
            <a:chExt cx="399590" cy="406400"/>
          </a:xfrm>
        </p:grpSpPr>
        <p:sp>
          <p:nvSpPr>
            <p:cNvPr id="5" name="Freeform 5"/>
            <p:cNvSpPr/>
            <p:nvPr/>
          </p:nvSpPr>
          <p:spPr>
            <a:xfrm>
              <a:off x="0" y="0"/>
              <a:ext cx="399590" cy="406400"/>
            </a:xfrm>
            <a:custGeom>
              <a:avLst/>
              <a:gdLst/>
              <a:ahLst/>
              <a:cxnLst/>
              <a:rect l="l" t="t" r="r" b="b"/>
              <a:pathLst>
                <a:path w="399590" h="406400">
                  <a:moveTo>
                    <a:pt x="0" y="0"/>
                  </a:moveTo>
                  <a:lnTo>
                    <a:pt x="399590" y="0"/>
                  </a:lnTo>
                  <a:lnTo>
                    <a:pt x="399590" y="406400"/>
                  </a:lnTo>
                  <a:lnTo>
                    <a:pt x="0" y="406400"/>
                  </a:lnTo>
                  <a:close/>
                </a:path>
              </a:pathLst>
            </a:custGeom>
            <a:solidFill>
              <a:srgbClr val="26BDE2"/>
            </a:solidFill>
          </p:spPr>
          <p:txBody>
            <a:bodyPr/>
            <a:lstStyle/>
            <a:p>
              <a:endParaRPr lang="en-US"/>
            </a:p>
          </p:txBody>
        </p:sp>
        <p:sp>
          <p:nvSpPr>
            <p:cNvPr id="6" name="TextBox 6"/>
            <p:cNvSpPr txBox="1"/>
            <p:nvPr/>
          </p:nvSpPr>
          <p:spPr>
            <a:xfrm>
              <a:off x="0" y="-19050"/>
              <a:ext cx="399590" cy="425450"/>
            </a:xfrm>
            <a:prstGeom prst="rect">
              <a:avLst/>
            </a:prstGeom>
          </p:spPr>
          <p:txBody>
            <a:bodyPr lIns="50800" tIns="50800" rIns="50800" bIns="50800" rtlCol="0" anchor="ctr"/>
            <a:lstStyle/>
            <a:p>
              <a:pPr algn="ctr">
                <a:lnSpc>
                  <a:spcPts val="1679"/>
                </a:lnSpc>
              </a:pPr>
              <a:endParaRPr/>
            </a:p>
          </p:txBody>
        </p:sp>
      </p:grpSp>
      <p:grpSp>
        <p:nvGrpSpPr>
          <p:cNvPr id="7" name="Group 7"/>
          <p:cNvGrpSpPr/>
          <p:nvPr/>
        </p:nvGrpSpPr>
        <p:grpSpPr>
          <a:xfrm>
            <a:off x="3490582" y="4120292"/>
            <a:ext cx="1233000" cy="1254014"/>
            <a:chOff x="0" y="0"/>
            <a:chExt cx="399590" cy="406400"/>
          </a:xfrm>
        </p:grpSpPr>
        <p:sp>
          <p:nvSpPr>
            <p:cNvPr id="8" name="Freeform 8"/>
            <p:cNvSpPr/>
            <p:nvPr/>
          </p:nvSpPr>
          <p:spPr>
            <a:xfrm>
              <a:off x="0" y="0"/>
              <a:ext cx="399590" cy="406400"/>
            </a:xfrm>
            <a:custGeom>
              <a:avLst/>
              <a:gdLst/>
              <a:ahLst/>
              <a:cxnLst/>
              <a:rect l="l" t="t" r="r" b="b"/>
              <a:pathLst>
                <a:path w="399590" h="406400">
                  <a:moveTo>
                    <a:pt x="0" y="0"/>
                  </a:moveTo>
                  <a:lnTo>
                    <a:pt x="399590" y="0"/>
                  </a:lnTo>
                  <a:lnTo>
                    <a:pt x="399590" y="406400"/>
                  </a:lnTo>
                  <a:lnTo>
                    <a:pt x="0" y="406400"/>
                  </a:lnTo>
                  <a:close/>
                </a:path>
              </a:pathLst>
            </a:custGeom>
            <a:solidFill>
              <a:srgbClr val="FD9D24"/>
            </a:solidFill>
          </p:spPr>
          <p:txBody>
            <a:bodyPr/>
            <a:lstStyle/>
            <a:p>
              <a:endParaRPr lang="en-US"/>
            </a:p>
          </p:txBody>
        </p:sp>
        <p:sp>
          <p:nvSpPr>
            <p:cNvPr id="9" name="TextBox 9"/>
            <p:cNvSpPr txBox="1"/>
            <p:nvPr/>
          </p:nvSpPr>
          <p:spPr>
            <a:xfrm>
              <a:off x="0" y="-19050"/>
              <a:ext cx="399590" cy="425450"/>
            </a:xfrm>
            <a:prstGeom prst="rect">
              <a:avLst/>
            </a:prstGeom>
          </p:spPr>
          <p:txBody>
            <a:bodyPr lIns="50800" tIns="50800" rIns="50800" bIns="50800" rtlCol="0" anchor="ctr"/>
            <a:lstStyle/>
            <a:p>
              <a:pPr algn="ctr">
                <a:lnSpc>
                  <a:spcPts val="1679"/>
                </a:lnSpc>
              </a:pPr>
              <a:endParaRPr/>
            </a:p>
          </p:txBody>
        </p:sp>
      </p:grpSp>
      <p:grpSp>
        <p:nvGrpSpPr>
          <p:cNvPr id="10" name="Group 10"/>
          <p:cNvGrpSpPr/>
          <p:nvPr/>
        </p:nvGrpSpPr>
        <p:grpSpPr>
          <a:xfrm>
            <a:off x="3490582" y="5575530"/>
            <a:ext cx="1233000" cy="1254014"/>
            <a:chOff x="0" y="0"/>
            <a:chExt cx="399590" cy="406400"/>
          </a:xfrm>
        </p:grpSpPr>
        <p:sp>
          <p:nvSpPr>
            <p:cNvPr id="11" name="Freeform 11"/>
            <p:cNvSpPr/>
            <p:nvPr/>
          </p:nvSpPr>
          <p:spPr>
            <a:xfrm>
              <a:off x="0" y="0"/>
              <a:ext cx="399590" cy="406400"/>
            </a:xfrm>
            <a:custGeom>
              <a:avLst/>
              <a:gdLst/>
              <a:ahLst/>
              <a:cxnLst/>
              <a:rect l="l" t="t" r="r" b="b"/>
              <a:pathLst>
                <a:path w="399590" h="406400">
                  <a:moveTo>
                    <a:pt x="0" y="0"/>
                  </a:moveTo>
                  <a:lnTo>
                    <a:pt x="399590" y="0"/>
                  </a:lnTo>
                  <a:lnTo>
                    <a:pt x="399590" y="406400"/>
                  </a:lnTo>
                  <a:lnTo>
                    <a:pt x="0" y="406400"/>
                  </a:lnTo>
                  <a:close/>
                </a:path>
              </a:pathLst>
            </a:custGeom>
            <a:solidFill>
              <a:srgbClr val="DD1367"/>
            </a:solidFill>
          </p:spPr>
          <p:txBody>
            <a:bodyPr/>
            <a:lstStyle/>
            <a:p>
              <a:endParaRPr lang="en-US"/>
            </a:p>
          </p:txBody>
        </p:sp>
        <p:sp>
          <p:nvSpPr>
            <p:cNvPr id="12" name="TextBox 12"/>
            <p:cNvSpPr txBox="1"/>
            <p:nvPr/>
          </p:nvSpPr>
          <p:spPr>
            <a:xfrm>
              <a:off x="0" y="-19050"/>
              <a:ext cx="399590" cy="425450"/>
            </a:xfrm>
            <a:prstGeom prst="rect">
              <a:avLst/>
            </a:prstGeom>
          </p:spPr>
          <p:txBody>
            <a:bodyPr lIns="50800" tIns="50800" rIns="50800" bIns="50800" rtlCol="0" anchor="ctr"/>
            <a:lstStyle/>
            <a:p>
              <a:pPr algn="ctr">
                <a:lnSpc>
                  <a:spcPts val="1679"/>
                </a:lnSpc>
              </a:pPr>
              <a:endParaRPr/>
            </a:p>
          </p:txBody>
        </p:sp>
      </p:grpSp>
      <p:grpSp>
        <p:nvGrpSpPr>
          <p:cNvPr id="13" name="Group 13"/>
          <p:cNvGrpSpPr/>
          <p:nvPr/>
        </p:nvGrpSpPr>
        <p:grpSpPr>
          <a:xfrm>
            <a:off x="3490582" y="6998072"/>
            <a:ext cx="1233000" cy="1254014"/>
            <a:chOff x="0" y="0"/>
            <a:chExt cx="399590" cy="406400"/>
          </a:xfrm>
        </p:grpSpPr>
        <p:sp>
          <p:nvSpPr>
            <p:cNvPr id="14" name="Freeform 14"/>
            <p:cNvSpPr/>
            <p:nvPr/>
          </p:nvSpPr>
          <p:spPr>
            <a:xfrm>
              <a:off x="0" y="0"/>
              <a:ext cx="399590" cy="406400"/>
            </a:xfrm>
            <a:custGeom>
              <a:avLst/>
              <a:gdLst/>
              <a:ahLst/>
              <a:cxnLst/>
              <a:rect l="l" t="t" r="r" b="b"/>
              <a:pathLst>
                <a:path w="399590" h="406400">
                  <a:moveTo>
                    <a:pt x="0" y="0"/>
                  </a:moveTo>
                  <a:lnTo>
                    <a:pt x="399590" y="0"/>
                  </a:lnTo>
                  <a:lnTo>
                    <a:pt x="399590" y="406400"/>
                  </a:lnTo>
                  <a:lnTo>
                    <a:pt x="0" y="406400"/>
                  </a:lnTo>
                  <a:close/>
                </a:path>
              </a:pathLst>
            </a:custGeom>
            <a:solidFill>
              <a:srgbClr val="3F7E44"/>
            </a:solidFill>
          </p:spPr>
          <p:txBody>
            <a:bodyPr/>
            <a:lstStyle/>
            <a:p>
              <a:endParaRPr lang="en-US"/>
            </a:p>
          </p:txBody>
        </p:sp>
        <p:sp>
          <p:nvSpPr>
            <p:cNvPr id="15" name="TextBox 15"/>
            <p:cNvSpPr txBox="1"/>
            <p:nvPr/>
          </p:nvSpPr>
          <p:spPr>
            <a:xfrm>
              <a:off x="0" y="-19050"/>
              <a:ext cx="399590" cy="425450"/>
            </a:xfrm>
            <a:prstGeom prst="rect">
              <a:avLst/>
            </a:prstGeom>
          </p:spPr>
          <p:txBody>
            <a:bodyPr lIns="50800" tIns="50800" rIns="50800" bIns="50800" rtlCol="0" anchor="ctr"/>
            <a:lstStyle/>
            <a:p>
              <a:pPr algn="ctr">
                <a:lnSpc>
                  <a:spcPts val="1679"/>
                </a:lnSpc>
              </a:pPr>
              <a:endParaRPr/>
            </a:p>
          </p:txBody>
        </p:sp>
      </p:grpSp>
      <p:grpSp>
        <p:nvGrpSpPr>
          <p:cNvPr id="16" name="Group 16"/>
          <p:cNvGrpSpPr/>
          <p:nvPr/>
        </p:nvGrpSpPr>
        <p:grpSpPr>
          <a:xfrm>
            <a:off x="3490582" y="8520361"/>
            <a:ext cx="1233000" cy="1254014"/>
            <a:chOff x="0" y="0"/>
            <a:chExt cx="399590" cy="406400"/>
          </a:xfrm>
        </p:grpSpPr>
        <p:sp>
          <p:nvSpPr>
            <p:cNvPr id="17" name="Freeform 17"/>
            <p:cNvSpPr/>
            <p:nvPr/>
          </p:nvSpPr>
          <p:spPr>
            <a:xfrm>
              <a:off x="0" y="0"/>
              <a:ext cx="399590" cy="406400"/>
            </a:xfrm>
            <a:custGeom>
              <a:avLst/>
              <a:gdLst/>
              <a:ahLst/>
              <a:cxnLst/>
              <a:rect l="l" t="t" r="r" b="b"/>
              <a:pathLst>
                <a:path w="399590" h="406400">
                  <a:moveTo>
                    <a:pt x="0" y="0"/>
                  </a:moveTo>
                  <a:lnTo>
                    <a:pt x="399590" y="0"/>
                  </a:lnTo>
                  <a:lnTo>
                    <a:pt x="399590" y="406400"/>
                  </a:lnTo>
                  <a:lnTo>
                    <a:pt x="0" y="406400"/>
                  </a:lnTo>
                  <a:close/>
                </a:path>
              </a:pathLst>
            </a:custGeom>
            <a:solidFill>
              <a:srgbClr val="56C02B"/>
            </a:solidFill>
          </p:spPr>
          <p:txBody>
            <a:bodyPr/>
            <a:lstStyle/>
            <a:p>
              <a:endParaRPr lang="en-US"/>
            </a:p>
          </p:txBody>
        </p:sp>
        <p:sp>
          <p:nvSpPr>
            <p:cNvPr id="18" name="TextBox 18"/>
            <p:cNvSpPr txBox="1"/>
            <p:nvPr/>
          </p:nvSpPr>
          <p:spPr>
            <a:xfrm>
              <a:off x="0" y="-19050"/>
              <a:ext cx="399590" cy="425450"/>
            </a:xfrm>
            <a:prstGeom prst="rect">
              <a:avLst/>
            </a:prstGeom>
          </p:spPr>
          <p:txBody>
            <a:bodyPr lIns="50800" tIns="50800" rIns="50800" bIns="50800" rtlCol="0" anchor="ctr"/>
            <a:lstStyle/>
            <a:p>
              <a:pPr algn="ctr">
                <a:lnSpc>
                  <a:spcPts val="1679"/>
                </a:lnSpc>
              </a:pPr>
              <a:endParaRPr/>
            </a:p>
          </p:txBody>
        </p:sp>
      </p:grpSp>
      <p:sp>
        <p:nvSpPr>
          <p:cNvPr id="19" name="Freeform 19"/>
          <p:cNvSpPr/>
          <p:nvPr/>
        </p:nvSpPr>
        <p:spPr>
          <a:xfrm>
            <a:off x="3637596" y="2990118"/>
            <a:ext cx="938973" cy="598595"/>
          </a:xfrm>
          <a:custGeom>
            <a:avLst/>
            <a:gdLst/>
            <a:ahLst/>
            <a:cxnLst/>
            <a:rect l="l" t="t" r="r" b="b"/>
            <a:pathLst>
              <a:path w="938973" h="598595">
                <a:moveTo>
                  <a:pt x="0" y="0"/>
                </a:moveTo>
                <a:lnTo>
                  <a:pt x="938972" y="0"/>
                </a:lnTo>
                <a:lnTo>
                  <a:pt x="938972" y="598595"/>
                </a:lnTo>
                <a:lnTo>
                  <a:pt x="0" y="5985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3696623" y="4238705"/>
            <a:ext cx="820919" cy="1026149"/>
          </a:xfrm>
          <a:custGeom>
            <a:avLst/>
            <a:gdLst/>
            <a:ahLst/>
            <a:cxnLst/>
            <a:rect l="l" t="t" r="r" b="b"/>
            <a:pathLst>
              <a:path w="820919" h="1026149">
                <a:moveTo>
                  <a:pt x="0" y="0"/>
                </a:moveTo>
                <a:lnTo>
                  <a:pt x="820919" y="0"/>
                </a:lnTo>
                <a:lnTo>
                  <a:pt x="820919" y="1026149"/>
                </a:lnTo>
                <a:lnTo>
                  <a:pt x="0" y="10261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Freeform 21"/>
          <p:cNvSpPr/>
          <p:nvPr/>
        </p:nvSpPr>
        <p:spPr>
          <a:xfrm>
            <a:off x="3607192" y="5908142"/>
            <a:ext cx="999780" cy="609866"/>
          </a:xfrm>
          <a:custGeom>
            <a:avLst/>
            <a:gdLst/>
            <a:ahLst/>
            <a:cxnLst/>
            <a:rect l="l" t="t" r="r" b="b"/>
            <a:pathLst>
              <a:path w="999780" h="609866">
                <a:moveTo>
                  <a:pt x="0" y="0"/>
                </a:moveTo>
                <a:lnTo>
                  <a:pt x="999780" y="0"/>
                </a:lnTo>
                <a:lnTo>
                  <a:pt x="999780" y="609866"/>
                </a:lnTo>
                <a:lnTo>
                  <a:pt x="0" y="6098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2" name="Freeform 22"/>
          <p:cNvSpPr/>
          <p:nvPr/>
        </p:nvSpPr>
        <p:spPr>
          <a:xfrm>
            <a:off x="3540492" y="7243983"/>
            <a:ext cx="1084199" cy="861938"/>
          </a:xfrm>
          <a:custGeom>
            <a:avLst/>
            <a:gdLst/>
            <a:ahLst/>
            <a:cxnLst/>
            <a:rect l="l" t="t" r="r" b="b"/>
            <a:pathLst>
              <a:path w="1084199" h="861938">
                <a:moveTo>
                  <a:pt x="0" y="0"/>
                </a:moveTo>
                <a:lnTo>
                  <a:pt x="1084198" y="0"/>
                </a:lnTo>
                <a:lnTo>
                  <a:pt x="1084198" y="861938"/>
                </a:lnTo>
                <a:lnTo>
                  <a:pt x="0" y="8619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3" name="Freeform 23"/>
          <p:cNvSpPr/>
          <p:nvPr/>
        </p:nvSpPr>
        <p:spPr>
          <a:xfrm>
            <a:off x="3637596" y="8822165"/>
            <a:ext cx="894029" cy="650406"/>
          </a:xfrm>
          <a:custGeom>
            <a:avLst/>
            <a:gdLst/>
            <a:ahLst/>
            <a:cxnLst/>
            <a:rect l="l" t="t" r="r" b="b"/>
            <a:pathLst>
              <a:path w="894029" h="650406">
                <a:moveTo>
                  <a:pt x="0" y="0"/>
                </a:moveTo>
                <a:lnTo>
                  <a:pt x="894029" y="0"/>
                </a:lnTo>
                <a:lnTo>
                  <a:pt x="894029" y="650406"/>
                </a:lnTo>
                <a:lnTo>
                  <a:pt x="0" y="65040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4" name="TextBox 24"/>
          <p:cNvSpPr txBox="1"/>
          <p:nvPr/>
        </p:nvSpPr>
        <p:spPr>
          <a:xfrm>
            <a:off x="607148" y="1695204"/>
            <a:ext cx="16834889" cy="769469"/>
          </a:xfrm>
          <a:prstGeom prst="rect">
            <a:avLst/>
          </a:prstGeom>
        </p:spPr>
        <p:txBody>
          <a:bodyPr lIns="0" tIns="0" rIns="0" bIns="0" rtlCol="0" anchor="t">
            <a:spAutoFit/>
          </a:bodyPr>
          <a:lstStyle/>
          <a:p>
            <a:pPr algn="l">
              <a:lnSpc>
                <a:spcPts val="2851"/>
              </a:lnSpc>
            </a:pPr>
            <a:r>
              <a:rPr lang="en-US" sz="3300">
                <a:solidFill>
                  <a:srgbClr val="000000"/>
                </a:solidFill>
                <a:latin typeface="Dosis"/>
                <a:ea typeface="Dosis"/>
                <a:cs typeface="Dosis"/>
                <a:sym typeface="Dosis"/>
              </a:rPr>
              <a:t>The ‘year on’ report reflects on system wide progress against the thirteen recommendations across five thematic areas:</a:t>
            </a:r>
          </a:p>
        </p:txBody>
      </p:sp>
      <p:sp>
        <p:nvSpPr>
          <p:cNvPr id="25" name="TextBox 25"/>
          <p:cNvSpPr txBox="1"/>
          <p:nvPr/>
        </p:nvSpPr>
        <p:spPr>
          <a:xfrm>
            <a:off x="4936183" y="2913918"/>
            <a:ext cx="5553137" cy="622936"/>
          </a:xfrm>
          <a:prstGeom prst="rect">
            <a:avLst/>
          </a:prstGeom>
        </p:spPr>
        <p:txBody>
          <a:bodyPr lIns="0" tIns="0" rIns="0" bIns="0" rtlCol="0" anchor="t">
            <a:spAutoFit/>
          </a:bodyPr>
          <a:lstStyle/>
          <a:p>
            <a:pPr algn="l">
              <a:lnSpc>
                <a:spcPts val="5039"/>
              </a:lnSpc>
              <a:spcBef>
                <a:spcPct val="0"/>
              </a:spcBef>
            </a:pPr>
            <a:r>
              <a:rPr lang="en-US" sz="3599">
                <a:solidFill>
                  <a:srgbClr val="000000"/>
                </a:solidFill>
                <a:latin typeface="Dosis Light"/>
                <a:ea typeface="Dosis Light"/>
                <a:cs typeface="Dosis Light"/>
                <a:sym typeface="Dosis Light"/>
              </a:rPr>
              <a:t>1. Children and young people</a:t>
            </a:r>
          </a:p>
        </p:txBody>
      </p:sp>
      <p:sp>
        <p:nvSpPr>
          <p:cNvPr id="26" name="TextBox 26"/>
          <p:cNvSpPr txBox="1"/>
          <p:nvPr/>
        </p:nvSpPr>
        <p:spPr>
          <a:xfrm>
            <a:off x="4928412" y="4044092"/>
            <a:ext cx="8389147" cy="622936"/>
          </a:xfrm>
          <a:prstGeom prst="rect">
            <a:avLst/>
          </a:prstGeom>
        </p:spPr>
        <p:txBody>
          <a:bodyPr lIns="0" tIns="0" rIns="0" bIns="0" rtlCol="0" anchor="t">
            <a:spAutoFit/>
          </a:bodyPr>
          <a:lstStyle/>
          <a:p>
            <a:pPr algn="l">
              <a:lnSpc>
                <a:spcPts val="5039"/>
              </a:lnSpc>
              <a:spcBef>
                <a:spcPct val="0"/>
              </a:spcBef>
            </a:pPr>
            <a:r>
              <a:rPr lang="en-US" sz="3599">
                <a:solidFill>
                  <a:srgbClr val="000000"/>
                </a:solidFill>
                <a:latin typeface="Dosis Light"/>
                <a:ea typeface="Dosis Light"/>
                <a:cs typeface="Dosis Light"/>
                <a:sym typeface="Dosis Light"/>
              </a:rPr>
              <a:t>2. Mental health and the cost of living crisis</a:t>
            </a:r>
          </a:p>
        </p:txBody>
      </p:sp>
      <p:sp>
        <p:nvSpPr>
          <p:cNvPr id="27" name="TextBox 27"/>
          <p:cNvSpPr txBox="1"/>
          <p:nvPr/>
        </p:nvSpPr>
        <p:spPr>
          <a:xfrm>
            <a:off x="4936183" y="5499330"/>
            <a:ext cx="9622421" cy="622936"/>
          </a:xfrm>
          <a:prstGeom prst="rect">
            <a:avLst/>
          </a:prstGeom>
        </p:spPr>
        <p:txBody>
          <a:bodyPr lIns="0" tIns="0" rIns="0" bIns="0" rtlCol="0" anchor="t">
            <a:spAutoFit/>
          </a:bodyPr>
          <a:lstStyle/>
          <a:p>
            <a:pPr algn="l">
              <a:lnSpc>
                <a:spcPts val="5039"/>
              </a:lnSpc>
              <a:spcBef>
                <a:spcPct val="0"/>
              </a:spcBef>
            </a:pPr>
            <a:r>
              <a:rPr lang="en-US" sz="3599">
                <a:solidFill>
                  <a:srgbClr val="000000"/>
                </a:solidFill>
                <a:latin typeface="Dosis Light"/>
                <a:ea typeface="Dosis Light"/>
                <a:cs typeface="Dosis Light"/>
                <a:sym typeface="Dosis Light"/>
              </a:rPr>
              <a:t>3. Tackling racial inequalities in mental health</a:t>
            </a:r>
          </a:p>
        </p:txBody>
      </p:sp>
      <p:sp>
        <p:nvSpPr>
          <p:cNvPr id="28" name="TextBox 28"/>
          <p:cNvSpPr txBox="1"/>
          <p:nvPr/>
        </p:nvSpPr>
        <p:spPr>
          <a:xfrm>
            <a:off x="4936183" y="6921872"/>
            <a:ext cx="9622421" cy="622936"/>
          </a:xfrm>
          <a:prstGeom prst="rect">
            <a:avLst/>
          </a:prstGeom>
        </p:spPr>
        <p:txBody>
          <a:bodyPr lIns="0" tIns="0" rIns="0" bIns="0" rtlCol="0" anchor="t">
            <a:spAutoFit/>
          </a:bodyPr>
          <a:lstStyle/>
          <a:p>
            <a:pPr algn="l">
              <a:lnSpc>
                <a:spcPts val="5039"/>
              </a:lnSpc>
              <a:spcBef>
                <a:spcPct val="0"/>
              </a:spcBef>
            </a:pPr>
            <a:r>
              <a:rPr lang="en-US" sz="3599">
                <a:solidFill>
                  <a:srgbClr val="000000"/>
                </a:solidFill>
                <a:latin typeface="Dosis Light"/>
                <a:ea typeface="Dosis Light"/>
                <a:cs typeface="Dosis Light"/>
                <a:sym typeface="Dosis Light"/>
              </a:rPr>
              <a:t>4. Sport, exercise, physical activity and mental health</a:t>
            </a:r>
          </a:p>
        </p:txBody>
      </p:sp>
      <p:sp>
        <p:nvSpPr>
          <p:cNvPr id="29" name="TextBox 29"/>
          <p:cNvSpPr txBox="1"/>
          <p:nvPr/>
        </p:nvSpPr>
        <p:spPr>
          <a:xfrm>
            <a:off x="4936183" y="8444161"/>
            <a:ext cx="9277536" cy="1261111"/>
          </a:xfrm>
          <a:prstGeom prst="rect">
            <a:avLst/>
          </a:prstGeom>
        </p:spPr>
        <p:txBody>
          <a:bodyPr lIns="0" tIns="0" rIns="0" bIns="0" rtlCol="0" anchor="t">
            <a:spAutoFit/>
          </a:bodyPr>
          <a:lstStyle/>
          <a:p>
            <a:pPr algn="l">
              <a:lnSpc>
                <a:spcPts val="5039"/>
              </a:lnSpc>
              <a:spcBef>
                <a:spcPct val="0"/>
              </a:spcBef>
            </a:pPr>
            <a:r>
              <a:rPr lang="en-US" sz="3599">
                <a:solidFill>
                  <a:srgbClr val="000000"/>
                </a:solidFill>
                <a:latin typeface="Dosis Light"/>
                <a:ea typeface="Dosis Light"/>
                <a:cs typeface="Dosis Light"/>
                <a:sym typeface="Dosis Light"/>
              </a:rPr>
              <a:t>5. Thriving communities and the voluntary and community sector</a:t>
            </a:r>
          </a:p>
        </p:txBody>
      </p:sp>
      <p:sp>
        <p:nvSpPr>
          <p:cNvPr id="30" name="TextBox 30"/>
          <p:cNvSpPr txBox="1"/>
          <p:nvPr/>
        </p:nvSpPr>
        <p:spPr>
          <a:xfrm>
            <a:off x="607148" y="489720"/>
            <a:ext cx="7740742" cy="938784"/>
          </a:xfrm>
          <a:prstGeom prst="rect">
            <a:avLst/>
          </a:prstGeom>
        </p:spPr>
        <p:txBody>
          <a:bodyPr lIns="0" tIns="0" rIns="0" bIns="0" rtlCol="0" anchor="t">
            <a:spAutoFit/>
          </a:bodyPr>
          <a:lstStyle/>
          <a:p>
            <a:pPr algn="l">
              <a:lnSpc>
                <a:spcPts val="7128"/>
              </a:lnSpc>
            </a:pPr>
            <a:r>
              <a:rPr lang="en-US" sz="6600">
                <a:solidFill>
                  <a:srgbClr val="EE7624"/>
                </a:solidFill>
                <a:latin typeface="Dosis"/>
                <a:ea typeface="Dosis"/>
                <a:cs typeface="Dosis"/>
                <a:sym typeface="Dosis"/>
              </a:rPr>
              <a:t>Progress</a:t>
            </a:r>
          </a:p>
        </p:txBody>
      </p:sp>
    </p:spTree>
  </p:cSld>
  <p:clrMapOvr>
    <a:masterClrMapping/>
  </p:clrMapOvr>
  <mc:AlternateContent xmlns:mc="http://schemas.openxmlformats.org/markup-compatibility/2006" xmlns:p14="http://schemas.microsoft.com/office/powerpoint/2010/main">
    <mc:Choice Requires="p14">
      <p:transition spd="slow" p14:dur="2000" advTm="13871"/>
    </mc:Choice>
    <mc:Fallback xmlns="">
      <p:transition spd="slow" advTm="1387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350620" y="5076968"/>
            <a:ext cx="3951029" cy="5240741"/>
          </a:xfrm>
          <a:custGeom>
            <a:avLst/>
            <a:gdLst/>
            <a:ahLst/>
            <a:cxnLst/>
            <a:rect l="l" t="t" r="r" b="b"/>
            <a:pathLst>
              <a:path w="3951029" h="5240741">
                <a:moveTo>
                  <a:pt x="0" y="0"/>
                </a:moveTo>
                <a:lnTo>
                  <a:pt x="3951029" y="0"/>
                </a:lnTo>
                <a:lnTo>
                  <a:pt x="3951029" y="5240740"/>
                </a:lnTo>
                <a:lnTo>
                  <a:pt x="0" y="5240740"/>
                </a:lnTo>
                <a:lnTo>
                  <a:pt x="0" y="0"/>
                </a:lnTo>
                <a:close/>
              </a:path>
            </a:pathLst>
          </a:custGeom>
          <a:blipFill>
            <a:blip r:embed="rId2"/>
            <a:stretch>
              <a:fillRect t="-53743" r="-283854" b="-123856"/>
            </a:stretch>
          </a:blipFill>
        </p:spPr>
        <p:txBody>
          <a:bodyPr/>
          <a:lstStyle/>
          <a:p>
            <a:endParaRPr lang="en-US"/>
          </a:p>
        </p:txBody>
      </p:sp>
      <p:sp>
        <p:nvSpPr>
          <p:cNvPr id="3" name="TextBox 3"/>
          <p:cNvSpPr txBox="1"/>
          <p:nvPr/>
        </p:nvSpPr>
        <p:spPr>
          <a:xfrm>
            <a:off x="1202270" y="3965055"/>
            <a:ext cx="1025333" cy="234337"/>
          </a:xfrm>
          <a:prstGeom prst="rect">
            <a:avLst/>
          </a:prstGeom>
        </p:spPr>
        <p:txBody>
          <a:bodyPr lIns="0" tIns="0" rIns="0" bIns="0" rtlCol="0" anchor="t">
            <a:spAutoFit/>
          </a:bodyPr>
          <a:lstStyle/>
          <a:p>
            <a:pPr algn="l">
              <a:lnSpc>
                <a:spcPts val="1946"/>
              </a:lnSpc>
            </a:pPr>
            <a:r>
              <a:rPr lang="en-US" sz="1172">
                <a:solidFill>
                  <a:srgbClr val="000000"/>
                </a:solidFill>
                <a:latin typeface="Open Sauce Medium"/>
                <a:ea typeface="Open Sauce Medium"/>
                <a:cs typeface="Open Sauce Medium"/>
                <a:sym typeface="Open Sauce Medium"/>
              </a:rPr>
              <a:t>Action</a:t>
            </a:r>
          </a:p>
        </p:txBody>
      </p:sp>
      <p:sp>
        <p:nvSpPr>
          <p:cNvPr id="4" name="TextBox 4"/>
          <p:cNvSpPr txBox="1"/>
          <p:nvPr/>
        </p:nvSpPr>
        <p:spPr>
          <a:xfrm>
            <a:off x="4704993" y="3965055"/>
            <a:ext cx="1412896" cy="234337"/>
          </a:xfrm>
          <a:prstGeom prst="rect">
            <a:avLst/>
          </a:prstGeom>
        </p:spPr>
        <p:txBody>
          <a:bodyPr lIns="0" tIns="0" rIns="0" bIns="0" rtlCol="0" anchor="t">
            <a:spAutoFit/>
          </a:bodyPr>
          <a:lstStyle/>
          <a:p>
            <a:pPr algn="l">
              <a:lnSpc>
                <a:spcPts val="1946"/>
              </a:lnSpc>
            </a:pPr>
            <a:r>
              <a:rPr lang="en-US" sz="1172">
                <a:solidFill>
                  <a:srgbClr val="000000"/>
                </a:solidFill>
                <a:latin typeface="Open Sauce Medium"/>
                <a:ea typeface="Open Sauce Medium"/>
                <a:cs typeface="Open Sauce Medium"/>
                <a:sym typeface="Open Sauce Medium"/>
              </a:rPr>
              <a:t>Lead Organisation</a:t>
            </a:r>
          </a:p>
        </p:txBody>
      </p:sp>
      <p:sp>
        <p:nvSpPr>
          <p:cNvPr id="5" name="TextBox 5"/>
          <p:cNvSpPr txBox="1"/>
          <p:nvPr/>
        </p:nvSpPr>
        <p:spPr>
          <a:xfrm>
            <a:off x="1202747" y="4478136"/>
            <a:ext cx="3039186" cy="1390322"/>
          </a:xfrm>
          <a:prstGeom prst="rect">
            <a:avLst/>
          </a:prstGeom>
        </p:spPr>
        <p:txBody>
          <a:bodyPr lIns="0" tIns="0" rIns="0" bIns="0" rtlCol="0" anchor="t">
            <a:spAutoFit/>
          </a:bodyPr>
          <a:lstStyle/>
          <a:p>
            <a:pPr marL="0" lvl="0" indent="0" algn="l">
              <a:lnSpc>
                <a:spcPts val="1593"/>
              </a:lnSpc>
              <a:spcBef>
                <a:spcPct val="0"/>
              </a:spcBef>
            </a:pPr>
            <a:r>
              <a:rPr lang="en-US" sz="1137">
                <a:solidFill>
                  <a:srgbClr val="000000"/>
                </a:solidFill>
                <a:latin typeface="Open Sauce Light"/>
                <a:ea typeface="Open Sauce Light"/>
                <a:cs typeface="Open Sauce Light"/>
                <a:sym typeface="Open Sauce Light"/>
              </a:rPr>
              <a:t>1. Schools and colleges should adopt a ‘whole school approach’ to mental health. This approach should include evidence-based learning about mental health within school curricula and access to counselling and other forms of support alongside the expansion of Mental Health Support Teams.</a:t>
            </a:r>
          </a:p>
        </p:txBody>
      </p:sp>
      <p:sp>
        <p:nvSpPr>
          <p:cNvPr id="6" name="TextBox 6"/>
          <p:cNvSpPr txBox="1"/>
          <p:nvPr/>
        </p:nvSpPr>
        <p:spPr>
          <a:xfrm>
            <a:off x="4704993" y="4478136"/>
            <a:ext cx="1734727" cy="390197"/>
          </a:xfrm>
          <a:prstGeom prst="rect">
            <a:avLst/>
          </a:prstGeom>
        </p:spPr>
        <p:txBody>
          <a:bodyPr lIns="0" tIns="0" rIns="0" bIns="0" rtlCol="0" anchor="t">
            <a:spAutoFit/>
          </a:bodyPr>
          <a:lstStyle/>
          <a:p>
            <a:pPr algn="l">
              <a:lnSpc>
                <a:spcPts val="1593"/>
              </a:lnSpc>
            </a:pPr>
            <a:r>
              <a:rPr lang="en-US" sz="1137">
                <a:solidFill>
                  <a:srgbClr val="000000"/>
                </a:solidFill>
                <a:latin typeface="Open Sauce Light"/>
                <a:ea typeface="Open Sauce Light"/>
                <a:cs typeface="Open Sauce Light"/>
                <a:sym typeface="Open Sauce Light"/>
              </a:rPr>
              <a:t>West Midlands Combined Authority</a:t>
            </a:r>
          </a:p>
        </p:txBody>
      </p:sp>
      <p:sp>
        <p:nvSpPr>
          <p:cNvPr id="7" name="TextBox 7"/>
          <p:cNvSpPr txBox="1"/>
          <p:nvPr/>
        </p:nvSpPr>
        <p:spPr>
          <a:xfrm>
            <a:off x="1218357" y="6040829"/>
            <a:ext cx="3039186" cy="1390322"/>
          </a:xfrm>
          <a:prstGeom prst="rect">
            <a:avLst/>
          </a:prstGeom>
        </p:spPr>
        <p:txBody>
          <a:bodyPr lIns="0" tIns="0" rIns="0" bIns="0" rtlCol="0" anchor="t">
            <a:spAutoFit/>
          </a:bodyPr>
          <a:lstStyle/>
          <a:p>
            <a:pPr marL="0" lvl="0" indent="0" algn="l">
              <a:lnSpc>
                <a:spcPts val="1593"/>
              </a:lnSpc>
              <a:spcBef>
                <a:spcPct val="0"/>
              </a:spcBef>
            </a:pPr>
            <a:r>
              <a:rPr lang="en-US" sz="1137">
                <a:solidFill>
                  <a:srgbClr val="000000"/>
                </a:solidFill>
                <a:latin typeface="Open Sauce Light"/>
                <a:ea typeface="Open Sauce Light"/>
                <a:cs typeface="Open Sauce Light"/>
                <a:sym typeface="Open Sauce Light"/>
              </a:rPr>
              <a:t>2. All schools and colleges should work towards zero exclusions. Support for this should include external advice and help for schools to improve behaviour and support children with complex needs including ‘managed moves’ to give students a fresh start.</a:t>
            </a:r>
          </a:p>
        </p:txBody>
      </p:sp>
      <p:sp>
        <p:nvSpPr>
          <p:cNvPr id="8" name="TextBox 8"/>
          <p:cNvSpPr txBox="1"/>
          <p:nvPr/>
        </p:nvSpPr>
        <p:spPr>
          <a:xfrm>
            <a:off x="4704993" y="6040829"/>
            <a:ext cx="1734727" cy="390197"/>
          </a:xfrm>
          <a:prstGeom prst="rect">
            <a:avLst/>
          </a:prstGeom>
        </p:spPr>
        <p:txBody>
          <a:bodyPr lIns="0" tIns="0" rIns="0" bIns="0" rtlCol="0" anchor="t">
            <a:spAutoFit/>
          </a:bodyPr>
          <a:lstStyle/>
          <a:p>
            <a:pPr algn="l">
              <a:lnSpc>
                <a:spcPts val="1593"/>
              </a:lnSpc>
            </a:pPr>
            <a:r>
              <a:rPr lang="en-US" sz="1137">
                <a:solidFill>
                  <a:srgbClr val="000000"/>
                </a:solidFill>
                <a:latin typeface="Open Sauce Light"/>
                <a:ea typeface="Open Sauce Light"/>
                <a:cs typeface="Open Sauce Light"/>
                <a:sym typeface="Open Sauce Light"/>
              </a:rPr>
              <a:t>West Midlands Combined Authority</a:t>
            </a:r>
          </a:p>
        </p:txBody>
      </p:sp>
      <p:sp>
        <p:nvSpPr>
          <p:cNvPr id="9" name="TextBox 9"/>
          <p:cNvSpPr txBox="1"/>
          <p:nvPr/>
        </p:nvSpPr>
        <p:spPr>
          <a:xfrm>
            <a:off x="1202270" y="7509219"/>
            <a:ext cx="3039186" cy="590222"/>
          </a:xfrm>
          <a:prstGeom prst="rect">
            <a:avLst/>
          </a:prstGeom>
        </p:spPr>
        <p:txBody>
          <a:bodyPr lIns="0" tIns="0" rIns="0" bIns="0" rtlCol="0" anchor="t">
            <a:spAutoFit/>
          </a:bodyPr>
          <a:lstStyle/>
          <a:p>
            <a:pPr marL="0" lvl="0" indent="0" algn="l">
              <a:lnSpc>
                <a:spcPts val="1593"/>
              </a:lnSpc>
              <a:spcBef>
                <a:spcPct val="0"/>
              </a:spcBef>
            </a:pPr>
            <a:r>
              <a:rPr lang="en-US" sz="1137">
                <a:solidFill>
                  <a:srgbClr val="000000"/>
                </a:solidFill>
                <a:latin typeface="Open Sauce Light"/>
                <a:ea typeface="Open Sauce Light"/>
                <a:cs typeface="Open Sauce Light"/>
                <a:sym typeface="Open Sauce Light"/>
              </a:rPr>
              <a:t>3. All parents/ carers should have access to and be encouraged to take up evidence-based parenting programmes. </a:t>
            </a:r>
          </a:p>
        </p:txBody>
      </p:sp>
      <p:sp>
        <p:nvSpPr>
          <p:cNvPr id="10" name="TextBox 10"/>
          <p:cNvSpPr txBox="1"/>
          <p:nvPr/>
        </p:nvSpPr>
        <p:spPr>
          <a:xfrm>
            <a:off x="4704993" y="7509219"/>
            <a:ext cx="1734727" cy="190172"/>
          </a:xfrm>
          <a:prstGeom prst="rect">
            <a:avLst/>
          </a:prstGeom>
        </p:spPr>
        <p:txBody>
          <a:bodyPr lIns="0" tIns="0" rIns="0" bIns="0" rtlCol="0" anchor="t">
            <a:spAutoFit/>
          </a:bodyPr>
          <a:lstStyle/>
          <a:p>
            <a:pPr algn="l">
              <a:lnSpc>
                <a:spcPts val="1593"/>
              </a:lnSpc>
            </a:pPr>
            <a:r>
              <a:rPr lang="en-US" sz="1137">
                <a:solidFill>
                  <a:srgbClr val="000000"/>
                </a:solidFill>
                <a:latin typeface="Open Sauce Light"/>
                <a:ea typeface="Open Sauce Light"/>
                <a:cs typeface="Open Sauce Light"/>
                <a:sym typeface="Open Sauce Light"/>
              </a:rPr>
              <a:t>Local Authorities </a:t>
            </a:r>
          </a:p>
        </p:txBody>
      </p:sp>
      <p:sp>
        <p:nvSpPr>
          <p:cNvPr id="11" name="TextBox 11"/>
          <p:cNvSpPr txBox="1"/>
          <p:nvPr/>
        </p:nvSpPr>
        <p:spPr>
          <a:xfrm>
            <a:off x="1218357" y="8262505"/>
            <a:ext cx="3039186" cy="990272"/>
          </a:xfrm>
          <a:prstGeom prst="rect">
            <a:avLst/>
          </a:prstGeom>
        </p:spPr>
        <p:txBody>
          <a:bodyPr lIns="0" tIns="0" rIns="0" bIns="0" rtlCol="0" anchor="t">
            <a:spAutoFit/>
          </a:bodyPr>
          <a:lstStyle/>
          <a:p>
            <a:pPr algn="l">
              <a:lnSpc>
                <a:spcPts val="1593"/>
              </a:lnSpc>
            </a:pPr>
            <a:r>
              <a:rPr lang="en-US" sz="1137">
                <a:solidFill>
                  <a:srgbClr val="000000"/>
                </a:solidFill>
                <a:latin typeface="Open Sauce Light"/>
                <a:ea typeface="Open Sauce Light"/>
                <a:cs typeface="Open Sauce Light"/>
                <a:sym typeface="Open Sauce Light"/>
              </a:rPr>
              <a:t>4. Every West Midlands council area should have an early support hub drawing on the Youth Information, Advice and Counselling Services (YIACS) model or local equivalent.</a:t>
            </a:r>
          </a:p>
          <a:p>
            <a:pPr marL="0" lvl="0" indent="0" algn="l">
              <a:lnSpc>
                <a:spcPts val="1593"/>
              </a:lnSpc>
              <a:spcBef>
                <a:spcPct val="0"/>
              </a:spcBef>
            </a:pPr>
            <a:endParaRPr lang="en-US" sz="1137">
              <a:solidFill>
                <a:srgbClr val="000000"/>
              </a:solidFill>
              <a:latin typeface="Open Sauce Light"/>
              <a:ea typeface="Open Sauce Light"/>
              <a:cs typeface="Open Sauce Light"/>
              <a:sym typeface="Open Sauce Light"/>
            </a:endParaRPr>
          </a:p>
        </p:txBody>
      </p:sp>
      <p:sp>
        <p:nvSpPr>
          <p:cNvPr id="12" name="TextBox 12"/>
          <p:cNvSpPr txBox="1"/>
          <p:nvPr/>
        </p:nvSpPr>
        <p:spPr>
          <a:xfrm>
            <a:off x="4704993" y="8262505"/>
            <a:ext cx="1734727" cy="190172"/>
          </a:xfrm>
          <a:prstGeom prst="rect">
            <a:avLst/>
          </a:prstGeom>
        </p:spPr>
        <p:txBody>
          <a:bodyPr lIns="0" tIns="0" rIns="0" bIns="0" rtlCol="0" anchor="t">
            <a:spAutoFit/>
          </a:bodyPr>
          <a:lstStyle/>
          <a:p>
            <a:pPr algn="l">
              <a:lnSpc>
                <a:spcPts val="1593"/>
              </a:lnSpc>
            </a:pPr>
            <a:r>
              <a:rPr lang="en-US" sz="1137">
                <a:solidFill>
                  <a:srgbClr val="000000"/>
                </a:solidFill>
                <a:latin typeface="Open Sauce Light"/>
                <a:ea typeface="Open Sauce Light"/>
                <a:cs typeface="Open Sauce Light"/>
                <a:sym typeface="Open Sauce Light"/>
              </a:rPr>
              <a:t>Local Authorities </a:t>
            </a:r>
          </a:p>
        </p:txBody>
      </p:sp>
      <p:sp>
        <p:nvSpPr>
          <p:cNvPr id="13" name="Freeform 13"/>
          <p:cNvSpPr/>
          <p:nvPr/>
        </p:nvSpPr>
        <p:spPr>
          <a:xfrm>
            <a:off x="672148" y="3647538"/>
            <a:ext cx="5947364" cy="5947364"/>
          </a:xfrm>
          <a:custGeom>
            <a:avLst/>
            <a:gdLst/>
            <a:ahLst/>
            <a:cxnLst/>
            <a:rect l="l" t="t" r="r" b="b"/>
            <a:pathLst>
              <a:path w="5947364" h="5947364">
                <a:moveTo>
                  <a:pt x="0" y="0"/>
                </a:moveTo>
                <a:lnTo>
                  <a:pt x="5947363" y="0"/>
                </a:lnTo>
                <a:lnTo>
                  <a:pt x="5947363" y="5947364"/>
                </a:lnTo>
                <a:lnTo>
                  <a:pt x="0" y="59473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AutoShape 14"/>
          <p:cNvSpPr/>
          <p:nvPr/>
        </p:nvSpPr>
        <p:spPr>
          <a:xfrm flipV="1">
            <a:off x="4408165" y="4442386"/>
            <a:ext cx="19050" cy="4606257"/>
          </a:xfrm>
          <a:prstGeom prst="line">
            <a:avLst/>
          </a:prstGeom>
          <a:ln w="38100" cap="flat">
            <a:solidFill>
              <a:srgbClr val="47DEE4"/>
            </a:solidFill>
            <a:prstDash val="sysDot"/>
            <a:headEnd type="none" w="sm" len="sm"/>
            <a:tailEnd type="none" w="sm" len="sm"/>
          </a:ln>
        </p:spPr>
        <p:txBody>
          <a:bodyPr/>
          <a:lstStyle/>
          <a:p>
            <a:endParaRPr lang="en-US"/>
          </a:p>
        </p:txBody>
      </p:sp>
      <p:sp>
        <p:nvSpPr>
          <p:cNvPr id="15" name="Freeform 15"/>
          <p:cNvSpPr/>
          <p:nvPr/>
        </p:nvSpPr>
        <p:spPr>
          <a:xfrm>
            <a:off x="7464212" y="3672511"/>
            <a:ext cx="841393" cy="769875"/>
          </a:xfrm>
          <a:custGeom>
            <a:avLst/>
            <a:gdLst/>
            <a:ahLst/>
            <a:cxnLst/>
            <a:rect l="l" t="t" r="r" b="b"/>
            <a:pathLst>
              <a:path w="841393" h="769875">
                <a:moveTo>
                  <a:pt x="0" y="0"/>
                </a:moveTo>
                <a:lnTo>
                  <a:pt x="841393" y="0"/>
                </a:lnTo>
                <a:lnTo>
                  <a:pt x="841393" y="769875"/>
                </a:lnTo>
                <a:lnTo>
                  <a:pt x="0" y="769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TextBox 16"/>
          <p:cNvSpPr txBox="1"/>
          <p:nvPr/>
        </p:nvSpPr>
        <p:spPr>
          <a:xfrm>
            <a:off x="672148" y="1857599"/>
            <a:ext cx="14050842" cy="1789938"/>
          </a:xfrm>
          <a:prstGeom prst="rect">
            <a:avLst/>
          </a:prstGeom>
        </p:spPr>
        <p:txBody>
          <a:bodyPr lIns="0" tIns="0" rIns="0" bIns="0" rtlCol="0" anchor="t">
            <a:spAutoFit/>
          </a:bodyPr>
          <a:lstStyle/>
          <a:p>
            <a:pPr algn="l">
              <a:lnSpc>
                <a:spcPts val="3456"/>
              </a:lnSpc>
            </a:pPr>
            <a:r>
              <a:rPr lang="en-US" sz="4000">
                <a:solidFill>
                  <a:srgbClr val="000000"/>
                </a:solidFill>
                <a:latin typeface="Dosis"/>
                <a:ea typeface="Dosis"/>
                <a:cs typeface="Dosis"/>
                <a:sym typeface="Dosis"/>
              </a:rPr>
              <a:t>The Commission highlighted the importance of childhood in laying the foundations for good mental health across an individual’s lifetime, with four key recommendations for action. </a:t>
            </a:r>
          </a:p>
          <a:p>
            <a:pPr algn="l">
              <a:lnSpc>
                <a:spcPts val="3456"/>
              </a:lnSpc>
            </a:pPr>
            <a:endParaRPr lang="en-US" sz="4000">
              <a:solidFill>
                <a:srgbClr val="000000"/>
              </a:solidFill>
              <a:latin typeface="Dosis"/>
              <a:ea typeface="Dosis"/>
              <a:cs typeface="Dosis"/>
              <a:sym typeface="Dosis"/>
            </a:endParaRPr>
          </a:p>
        </p:txBody>
      </p:sp>
      <p:sp>
        <p:nvSpPr>
          <p:cNvPr id="17" name="TextBox 17"/>
          <p:cNvSpPr txBox="1"/>
          <p:nvPr/>
        </p:nvSpPr>
        <p:spPr>
          <a:xfrm>
            <a:off x="2227603" y="575915"/>
            <a:ext cx="15590520" cy="938784"/>
          </a:xfrm>
          <a:prstGeom prst="rect">
            <a:avLst/>
          </a:prstGeom>
        </p:spPr>
        <p:txBody>
          <a:bodyPr lIns="0" tIns="0" rIns="0" bIns="0" rtlCol="0" anchor="t">
            <a:spAutoFit/>
          </a:bodyPr>
          <a:lstStyle/>
          <a:p>
            <a:pPr algn="l">
              <a:lnSpc>
                <a:spcPts val="7128"/>
              </a:lnSpc>
            </a:pPr>
            <a:r>
              <a:rPr lang="en-US" sz="6600">
                <a:solidFill>
                  <a:srgbClr val="EE7624"/>
                </a:solidFill>
                <a:latin typeface="Dosis"/>
                <a:ea typeface="Dosis"/>
                <a:cs typeface="Dosis"/>
                <a:sym typeface="Dosis"/>
              </a:rPr>
              <a:t>Children and Young People</a:t>
            </a:r>
          </a:p>
        </p:txBody>
      </p:sp>
      <p:sp>
        <p:nvSpPr>
          <p:cNvPr id="18" name="TextBox 18"/>
          <p:cNvSpPr txBox="1"/>
          <p:nvPr/>
        </p:nvSpPr>
        <p:spPr>
          <a:xfrm>
            <a:off x="8497377" y="3766479"/>
            <a:ext cx="5853243" cy="1101853"/>
          </a:xfrm>
          <a:prstGeom prst="rect">
            <a:avLst/>
          </a:prstGeom>
        </p:spPr>
        <p:txBody>
          <a:bodyPr lIns="0" tIns="0" rIns="0" bIns="0" rtlCol="0" anchor="t">
            <a:spAutoFit/>
          </a:bodyPr>
          <a:lstStyle/>
          <a:p>
            <a:pPr algn="l">
              <a:lnSpc>
                <a:spcPts val="3456"/>
              </a:lnSpc>
            </a:pPr>
            <a:r>
              <a:rPr lang="en-US" sz="4000">
                <a:solidFill>
                  <a:srgbClr val="000000"/>
                </a:solidFill>
                <a:latin typeface="Dosis Bold"/>
                <a:ea typeface="Dosis Bold"/>
                <a:cs typeface="Dosis Bold"/>
                <a:sym typeface="Dosis Bold"/>
              </a:rPr>
              <a:t>Thrive at College</a:t>
            </a:r>
          </a:p>
          <a:p>
            <a:pPr algn="l">
              <a:lnSpc>
                <a:spcPts val="2592"/>
              </a:lnSpc>
            </a:pPr>
            <a:r>
              <a:rPr lang="en-US" sz="3000">
                <a:solidFill>
                  <a:srgbClr val="000000"/>
                </a:solidFill>
                <a:latin typeface="Dosis"/>
                <a:ea typeface="Dosis"/>
                <a:cs typeface="Dosis"/>
                <a:sym typeface="Dosis"/>
              </a:rPr>
              <a:t>Supporting student mental health and wellbeing </a:t>
            </a:r>
          </a:p>
        </p:txBody>
      </p:sp>
      <p:sp>
        <p:nvSpPr>
          <p:cNvPr id="19" name="Freeform 19"/>
          <p:cNvSpPr/>
          <p:nvPr/>
        </p:nvSpPr>
        <p:spPr>
          <a:xfrm>
            <a:off x="7398809" y="5567919"/>
            <a:ext cx="841393" cy="769875"/>
          </a:xfrm>
          <a:custGeom>
            <a:avLst/>
            <a:gdLst/>
            <a:ahLst/>
            <a:cxnLst/>
            <a:rect l="l" t="t" r="r" b="b"/>
            <a:pathLst>
              <a:path w="841393" h="769875">
                <a:moveTo>
                  <a:pt x="0" y="0"/>
                </a:moveTo>
                <a:lnTo>
                  <a:pt x="841393" y="0"/>
                </a:lnTo>
                <a:lnTo>
                  <a:pt x="841393" y="769875"/>
                </a:lnTo>
                <a:lnTo>
                  <a:pt x="0" y="769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TextBox 20"/>
          <p:cNvSpPr txBox="1"/>
          <p:nvPr/>
        </p:nvSpPr>
        <p:spPr>
          <a:xfrm>
            <a:off x="8497377" y="5651194"/>
            <a:ext cx="5853243" cy="2073402"/>
          </a:xfrm>
          <a:prstGeom prst="rect">
            <a:avLst/>
          </a:prstGeom>
        </p:spPr>
        <p:txBody>
          <a:bodyPr lIns="0" tIns="0" rIns="0" bIns="0" rtlCol="0" anchor="t">
            <a:spAutoFit/>
          </a:bodyPr>
          <a:lstStyle/>
          <a:p>
            <a:pPr algn="l">
              <a:lnSpc>
                <a:spcPts val="3456"/>
              </a:lnSpc>
            </a:pPr>
            <a:r>
              <a:rPr lang="en-US" sz="4000">
                <a:solidFill>
                  <a:srgbClr val="000000"/>
                </a:solidFill>
                <a:latin typeface="Dosis Bold"/>
                <a:ea typeface="Dosis Bold"/>
                <a:cs typeface="Dosis Bold"/>
                <a:sym typeface="Dosis Bold"/>
              </a:rPr>
              <a:t>Family Hubs</a:t>
            </a:r>
          </a:p>
          <a:p>
            <a:pPr algn="l">
              <a:lnSpc>
                <a:spcPts val="2592"/>
              </a:lnSpc>
            </a:pPr>
            <a:r>
              <a:rPr lang="en-US" sz="3000">
                <a:solidFill>
                  <a:srgbClr val="000000"/>
                </a:solidFill>
                <a:latin typeface="Dosis"/>
                <a:ea typeface="Dosis"/>
                <a:cs typeface="Dosis"/>
                <a:sym typeface="Dosis"/>
              </a:rPr>
              <a:t>Single-branded, high-quality, whole-family, joined up service partnership from before pregnancy to 25 years with a network of hub buildings, outreach and a digital offer.</a:t>
            </a:r>
          </a:p>
        </p:txBody>
      </p:sp>
      <p:grpSp>
        <p:nvGrpSpPr>
          <p:cNvPr id="21" name="Group 21"/>
          <p:cNvGrpSpPr/>
          <p:nvPr/>
        </p:nvGrpSpPr>
        <p:grpSpPr>
          <a:xfrm>
            <a:off x="601857" y="401693"/>
            <a:ext cx="1233000" cy="1254014"/>
            <a:chOff x="0" y="0"/>
            <a:chExt cx="399590" cy="406400"/>
          </a:xfrm>
        </p:grpSpPr>
        <p:sp>
          <p:nvSpPr>
            <p:cNvPr id="22" name="Freeform 22"/>
            <p:cNvSpPr/>
            <p:nvPr/>
          </p:nvSpPr>
          <p:spPr>
            <a:xfrm>
              <a:off x="0" y="0"/>
              <a:ext cx="399590" cy="406400"/>
            </a:xfrm>
            <a:custGeom>
              <a:avLst/>
              <a:gdLst/>
              <a:ahLst/>
              <a:cxnLst/>
              <a:rect l="l" t="t" r="r" b="b"/>
              <a:pathLst>
                <a:path w="399590" h="406400">
                  <a:moveTo>
                    <a:pt x="0" y="0"/>
                  </a:moveTo>
                  <a:lnTo>
                    <a:pt x="399590" y="0"/>
                  </a:lnTo>
                  <a:lnTo>
                    <a:pt x="399590" y="406400"/>
                  </a:lnTo>
                  <a:lnTo>
                    <a:pt x="0" y="406400"/>
                  </a:lnTo>
                  <a:close/>
                </a:path>
              </a:pathLst>
            </a:custGeom>
            <a:solidFill>
              <a:srgbClr val="26BDE2"/>
            </a:solidFill>
          </p:spPr>
          <p:txBody>
            <a:bodyPr/>
            <a:lstStyle/>
            <a:p>
              <a:endParaRPr lang="en-US"/>
            </a:p>
          </p:txBody>
        </p:sp>
        <p:sp>
          <p:nvSpPr>
            <p:cNvPr id="23" name="TextBox 23"/>
            <p:cNvSpPr txBox="1"/>
            <p:nvPr/>
          </p:nvSpPr>
          <p:spPr>
            <a:xfrm>
              <a:off x="0" y="-19050"/>
              <a:ext cx="399590" cy="425450"/>
            </a:xfrm>
            <a:prstGeom prst="rect">
              <a:avLst/>
            </a:prstGeom>
          </p:spPr>
          <p:txBody>
            <a:bodyPr lIns="50800" tIns="50800" rIns="50800" bIns="50800" rtlCol="0" anchor="ctr"/>
            <a:lstStyle/>
            <a:p>
              <a:pPr algn="ctr">
                <a:lnSpc>
                  <a:spcPts val="1679"/>
                </a:lnSpc>
              </a:pPr>
              <a:endParaRPr/>
            </a:p>
          </p:txBody>
        </p:sp>
      </p:grpSp>
      <p:sp>
        <p:nvSpPr>
          <p:cNvPr id="24" name="Freeform 24"/>
          <p:cNvSpPr/>
          <p:nvPr/>
        </p:nvSpPr>
        <p:spPr>
          <a:xfrm>
            <a:off x="748870" y="733644"/>
            <a:ext cx="938973" cy="598595"/>
          </a:xfrm>
          <a:custGeom>
            <a:avLst/>
            <a:gdLst/>
            <a:ahLst/>
            <a:cxnLst/>
            <a:rect l="l" t="t" r="r" b="b"/>
            <a:pathLst>
              <a:path w="938973" h="598595">
                <a:moveTo>
                  <a:pt x="0" y="0"/>
                </a:moveTo>
                <a:lnTo>
                  <a:pt x="938973" y="0"/>
                </a:lnTo>
                <a:lnTo>
                  <a:pt x="938973" y="598595"/>
                </a:lnTo>
                <a:lnTo>
                  <a:pt x="0" y="5985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73150"/>
    </mc:Choice>
    <mc:Fallback xmlns="">
      <p:transition spd="slow" advTm="7315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350620" y="5076968"/>
            <a:ext cx="3951029" cy="5240741"/>
          </a:xfrm>
          <a:custGeom>
            <a:avLst/>
            <a:gdLst/>
            <a:ahLst/>
            <a:cxnLst/>
            <a:rect l="l" t="t" r="r" b="b"/>
            <a:pathLst>
              <a:path w="3951029" h="5240741">
                <a:moveTo>
                  <a:pt x="0" y="0"/>
                </a:moveTo>
                <a:lnTo>
                  <a:pt x="3951029" y="0"/>
                </a:lnTo>
                <a:lnTo>
                  <a:pt x="3951029" y="5240740"/>
                </a:lnTo>
                <a:lnTo>
                  <a:pt x="0" y="5240740"/>
                </a:lnTo>
                <a:lnTo>
                  <a:pt x="0" y="0"/>
                </a:lnTo>
                <a:close/>
              </a:path>
            </a:pathLst>
          </a:custGeom>
          <a:blipFill>
            <a:blip r:embed="rId2"/>
            <a:stretch>
              <a:fillRect t="-53743" r="-283854" b="-123856"/>
            </a:stretch>
          </a:blipFill>
        </p:spPr>
        <p:txBody>
          <a:bodyPr/>
          <a:lstStyle/>
          <a:p>
            <a:endParaRPr lang="en-US"/>
          </a:p>
        </p:txBody>
      </p:sp>
      <p:sp>
        <p:nvSpPr>
          <p:cNvPr id="3" name="Freeform 3"/>
          <p:cNvSpPr/>
          <p:nvPr/>
        </p:nvSpPr>
        <p:spPr>
          <a:xfrm>
            <a:off x="672148" y="3647538"/>
            <a:ext cx="5610762" cy="5610762"/>
          </a:xfrm>
          <a:custGeom>
            <a:avLst/>
            <a:gdLst/>
            <a:ahLst/>
            <a:cxnLst/>
            <a:rect l="l" t="t" r="r" b="b"/>
            <a:pathLst>
              <a:path w="5610762" h="5610762">
                <a:moveTo>
                  <a:pt x="0" y="0"/>
                </a:moveTo>
                <a:lnTo>
                  <a:pt x="5610762" y="0"/>
                </a:lnTo>
                <a:lnTo>
                  <a:pt x="5610762" y="5610762"/>
                </a:lnTo>
                <a:lnTo>
                  <a:pt x="0" y="56107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202270" y="3965055"/>
            <a:ext cx="1025333" cy="234337"/>
          </a:xfrm>
          <a:prstGeom prst="rect">
            <a:avLst/>
          </a:prstGeom>
        </p:spPr>
        <p:txBody>
          <a:bodyPr lIns="0" tIns="0" rIns="0" bIns="0" rtlCol="0" anchor="t">
            <a:spAutoFit/>
          </a:bodyPr>
          <a:lstStyle/>
          <a:p>
            <a:pPr algn="l">
              <a:lnSpc>
                <a:spcPts val="1946"/>
              </a:lnSpc>
            </a:pPr>
            <a:r>
              <a:rPr lang="en-US" sz="1172">
                <a:solidFill>
                  <a:srgbClr val="000000"/>
                </a:solidFill>
                <a:latin typeface="Open Sauce Medium"/>
                <a:ea typeface="Open Sauce Medium"/>
                <a:cs typeface="Open Sauce Medium"/>
                <a:sym typeface="Open Sauce Medium"/>
              </a:rPr>
              <a:t>Action</a:t>
            </a:r>
          </a:p>
        </p:txBody>
      </p:sp>
      <p:sp>
        <p:nvSpPr>
          <p:cNvPr id="5" name="TextBox 5"/>
          <p:cNvSpPr txBox="1"/>
          <p:nvPr/>
        </p:nvSpPr>
        <p:spPr>
          <a:xfrm>
            <a:off x="4237772" y="4000299"/>
            <a:ext cx="1412896" cy="234337"/>
          </a:xfrm>
          <a:prstGeom prst="rect">
            <a:avLst/>
          </a:prstGeom>
        </p:spPr>
        <p:txBody>
          <a:bodyPr lIns="0" tIns="0" rIns="0" bIns="0" rtlCol="0" anchor="t">
            <a:spAutoFit/>
          </a:bodyPr>
          <a:lstStyle/>
          <a:p>
            <a:pPr algn="l">
              <a:lnSpc>
                <a:spcPts val="1946"/>
              </a:lnSpc>
            </a:pPr>
            <a:r>
              <a:rPr lang="en-US" sz="1172">
                <a:solidFill>
                  <a:srgbClr val="000000"/>
                </a:solidFill>
                <a:latin typeface="Open Sauce Medium"/>
                <a:ea typeface="Open Sauce Medium"/>
                <a:cs typeface="Open Sauce Medium"/>
                <a:sym typeface="Open Sauce Medium"/>
              </a:rPr>
              <a:t>Lead Organisation</a:t>
            </a:r>
          </a:p>
        </p:txBody>
      </p:sp>
      <p:sp>
        <p:nvSpPr>
          <p:cNvPr id="6" name="TextBox 6"/>
          <p:cNvSpPr txBox="1"/>
          <p:nvPr/>
        </p:nvSpPr>
        <p:spPr>
          <a:xfrm>
            <a:off x="1202747" y="4478136"/>
            <a:ext cx="2562582" cy="1390322"/>
          </a:xfrm>
          <a:prstGeom prst="rect">
            <a:avLst/>
          </a:prstGeom>
        </p:spPr>
        <p:txBody>
          <a:bodyPr lIns="0" tIns="0" rIns="0" bIns="0" rtlCol="0" anchor="t">
            <a:spAutoFit/>
          </a:bodyPr>
          <a:lstStyle/>
          <a:p>
            <a:pPr marL="0" lvl="0" indent="0" algn="l">
              <a:lnSpc>
                <a:spcPts val="1593"/>
              </a:lnSpc>
              <a:spcBef>
                <a:spcPct val="0"/>
              </a:spcBef>
            </a:pPr>
            <a:r>
              <a:rPr lang="en-US" sz="1137">
                <a:solidFill>
                  <a:srgbClr val="000000"/>
                </a:solidFill>
                <a:latin typeface="Open Sauce Light"/>
                <a:ea typeface="Open Sauce Light"/>
                <a:cs typeface="Open Sauce Light"/>
                <a:sym typeface="Open Sauce Light"/>
              </a:rPr>
              <a:t>5. WMCA region should become a ‘Living Wage Place’ with every major public sector body achieving Living Wage Foundation Accredited by 2026 and a region-wide campaign run to get other major employers accredited.</a:t>
            </a:r>
          </a:p>
        </p:txBody>
      </p:sp>
      <p:sp>
        <p:nvSpPr>
          <p:cNvPr id="7" name="TextBox 7"/>
          <p:cNvSpPr txBox="1"/>
          <p:nvPr/>
        </p:nvSpPr>
        <p:spPr>
          <a:xfrm>
            <a:off x="4237772" y="4513379"/>
            <a:ext cx="1734727" cy="390197"/>
          </a:xfrm>
          <a:prstGeom prst="rect">
            <a:avLst/>
          </a:prstGeom>
        </p:spPr>
        <p:txBody>
          <a:bodyPr lIns="0" tIns="0" rIns="0" bIns="0" rtlCol="0" anchor="t">
            <a:spAutoFit/>
          </a:bodyPr>
          <a:lstStyle/>
          <a:p>
            <a:pPr algn="l">
              <a:lnSpc>
                <a:spcPts val="1593"/>
              </a:lnSpc>
            </a:pPr>
            <a:r>
              <a:rPr lang="en-US" sz="1137">
                <a:solidFill>
                  <a:srgbClr val="000000"/>
                </a:solidFill>
                <a:latin typeface="Open Sauce Light"/>
                <a:ea typeface="Open Sauce Light"/>
                <a:cs typeface="Open Sauce Light"/>
                <a:sym typeface="Open Sauce Light"/>
              </a:rPr>
              <a:t>West Midlands Combined Authority</a:t>
            </a:r>
          </a:p>
        </p:txBody>
      </p:sp>
      <p:sp>
        <p:nvSpPr>
          <p:cNvPr id="8" name="TextBox 8"/>
          <p:cNvSpPr txBox="1"/>
          <p:nvPr/>
        </p:nvSpPr>
        <p:spPr>
          <a:xfrm>
            <a:off x="1202747" y="6007021"/>
            <a:ext cx="2562582" cy="990272"/>
          </a:xfrm>
          <a:prstGeom prst="rect">
            <a:avLst/>
          </a:prstGeom>
        </p:spPr>
        <p:txBody>
          <a:bodyPr lIns="0" tIns="0" rIns="0" bIns="0" rtlCol="0" anchor="t">
            <a:spAutoFit/>
          </a:bodyPr>
          <a:lstStyle/>
          <a:p>
            <a:pPr marL="0" lvl="0" indent="0" algn="l">
              <a:lnSpc>
                <a:spcPts val="1593"/>
              </a:lnSpc>
              <a:spcBef>
                <a:spcPct val="0"/>
              </a:spcBef>
            </a:pPr>
            <a:r>
              <a:rPr lang="en-US" sz="1137">
                <a:solidFill>
                  <a:srgbClr val="000000"/>
                </a:solidFill>
                <a:latin typeface="Open Sauce Light"/>
                <a:ea typeface="Open Sauce Light"/>
                <a:cs typeface="Open Sauce Light"/>
                <a:sym typeface="Open Sauce Light"/>
              </a:rPr>
              <a:t>6. Public sector organisations in the region should adopt social value principles in procurement, putting money in the pockets of local people and organisations.</a:t>
            </a:r>
          </a:p>
        </p:txBody>
      </p:sp>
      <p:sp>
        <p:nvSpPr>
          <p:cNvPr id="9" name="TextBox 9"/>
          <p:cNvSpPr txBox="1"/>
          <p:nvPr/>
        </p:nvSpPr>
        <p:spPr>
          <a:xfrm>
            <a:off x="4237772" y="5980212"/>
            <a:ext cx="1734727" cy="390197"/>
          </a:xfrm>
          <a:prstGeom prst="rect">
            <a:avLst/>
          </a:prstGeom>
        </p:spPr>
        <p:txBody>
          <a:bodyPr lIns="0" tIns="0" rIns="0" bIns="0" rtlCol="0" anchor="t">
            <a:spAutoFit/>
          </a:bodyPr>
          <a:lstStyle/>
          <a:p>
            <a:pPr algn="l">
              <a:lnSpc>
                <a:spcPts val="1593"/>
              </a:lnSpc>
            </a:pPr>
            <a:r>
              <a:rPr lang="en-US" sz="1137">
                <a:solidFill>
                  <a:srgbClr val="000000"/>
                </a:solidFill>
                <a:latin typeface="Open Sauce Light"/>
                <a:ea typeface="Open Sauce Light"/>
                <a:cs typeface="Open Sauce Light"/>
                <a:sym typeface="Open Sauce Light"/>
              </a:rPr>
              <a:t>West Midlands Combined Authority</a:t>
            </a:r>
          </a:p>
        </p:txBody>
      </p:sp>
      <p:sp>
        <p:nvSpPr>
          <p:cNvPr id="10" name="TextBox 10"/>
          <p:cNvSpPr txBox="1"/>
          <p:nvPr/>
        </p:nvSpPr>
        <p:spPr>
          <a:xfrm>
            <a:off x="1202747" y="7171066"/>
            <a:ext cx="2562582" cy="1590347"/>
          </a:xfrm>
          <a:prstGeom prst="rect">
            <a:avLst/>
          </a:prstGeom>
        </p:spPr>
        <p:txBody>
          <a:bodyPr lIns="0" tIns="0" rIns="0" bIns="0" rtlCol="0" anchor="t">
            <a:spAutoFit/>
          </a:bodyPr>
          <a:lstStyle/>
          <a:p>
            <a:pPr marL="0" lvl="0" indent="0" algn="l">
              <a:lnSpc>
                <a:spcPts val="1593"/>
              </a:lnSpc>
              <a:spcBef>
                <a:spcPct val="0"/>
              </a:spcBef>
            </a:pPr>
            <a:r>
              <a:rPr lang="en-US" sz="1137">
                <a:solidFill>
                  <a:srgbClr val="000000"/>
                </a:solidFill>
                <a:latin typeface="Open Sauce Light"/>
                <a:ea typeface="Open Sauce Light"/>
                <a:cs typeface="Open Sauce Light"/>
                <a:sym typeface="Open Sauce Light"/>
              </a:rPr>
              <a:t>7. Welfare advice should be provided to anyone in the West Midlands using mental health services, including NHS Talking Therapies. This service should include support with personal finances, housing rights, legal issues and employment.</a:t>
            </a:r>
          </a:p>
        </p:txBody>
      </p:sp>
      <p:sp>
        <p:nvSpPr>
          <p:cNvPr id="11" name="TextBox 11"/>
          <p:cNvSpPr txBox="1"/>
          <p:nvPr/>
        </p:nvSpPr>
        <p:spPr>
          <a:xfrm>
            <a:off x="4237772" y="7171066"/>
            <a:ext cx="1571320" cy="390197"/>
          </a:xfrm>
          <a:prstGeom prst="rect">
            <a:avLst/>
          </a:prstGeom>
        </p:spPr>
        <p:txBody>
          <a:bodyPr lIns="0" tIns="0" rIns="0" bIns="0" rtlCol="0" anchor="t">
            <a:spAutoFit/>
          </a:bodyPr>
          <a:lstStyle/>
          <a:p>
            <a:pPr algn="l">
              <a:lnSpc>
                <a:spcPts val="1593"/>
              </a:lnSpc>
            </a:pPr>
            <a:r>
              <a:rPr lang="en-US" sz="1137">
                <a:solidFill>
                  <a:srgbClr val="000000"/>
                </a:solidFill>
                <a:latin typeface="Open Sauce"/>
                <a:ea typeface="Open Sauce"/>
                <a:cs typeface="Open Sauce"/>
                <a:sym typeface="Open Sauce"/>
              </a:rPr>
              <a:t>Intergrated Care Boards</a:t>
            </a:r>
          </a:p>
        </p:txBody>
      </p:sp>
      <p:sp>
        <p:nvSpPr>
          <p:cNvPr id="12" name="AutoShape 12"/>
          <p:cNvSpPr/>
          <p:nvPr/>
        </p:nvSpPr>
        <p:spPr>
          <a:xfrm flipV="1">
            <a:off x="3999647" y="4497186"/>
            <a:ext cx="0" cy="4219949"/>
          </a:xfrm>
          <a:prstGeom prst="line">
            <a:avLst/>
          </a:prstGeom>
          <a:ln w="38100" cap="flat">
            <a:solidFill>
              <a:srgbClr val="47DEE4"/>
            </a:solidFill>
            <a:prstDash val="sysDot"/>
            <a:headEnd type="none" w="sm" len="sm"/>
            <a:tailEnd type="none" w="sm" len="sm"/>
          </a:ln>
        </p:spPr>
        <p:txBody>
          <a:bodyPr/>
          <a:lstStyle/>
          <a:p>
            <a:endParaRPr lang="en-US"/>
          </a:p>
        </p:txBody>
      </p:sp>
      <p:sp>
        <p:nvSpPr>
          <p:cNvPr id="13" name="Freeform 13"/>
          <p:cNvSpPr/>
          <p:nvPr/>
        </p:nvSpPr>
        <p:spPr>
          <a:xfrm>
            <a:off x="7092101" y="3792107"/>
            <a:ext cx="841393" cy="769875"/>
          </a:xfrm>
          <a:custGeom>
            <a:avLst/>
            <a:gdLst/>
            <a:ahLst/>
            <a:cxnLst/>
            <a:rect l="l" t="t" r="r" b="b"/>
            <a:pathLst>
              <a:path w="841393" h="769875">
                <a:moveTo>
                  <a:pt x="0" y="0"/>
                </a:moveTo>
                <a:lnTo>
                  <a:pt x="841393" y="0"/>
                </a:lnTo>
                <a:lnTo>
                  <a:pt x="841393" y="769875"/>
                </a:lnTo>
                <a:lnTo>
                  <a:pt x="0" y="769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TextBox 14"/>
          <p:cNvSpPr txBox="1"/>
          <p:nvPr/>
        </p:nvSpPr>
        <p:spPr>
          <a:xfrm>
            <a:off x="672148" y="1986066"/>
            <a:ext cx="16066930" cy="1351788"/>
          </a:xfrm>
          <a:prstGeom prst="rect">
            <a:avLst/>
          </a:prstGeom>
        </p:spPr>
        <p:txBody>
          <a:bodyPr lIns="0" tIns="0" rIns="0" bIns="0" rtlCol="0" anchor="t">
            <a:spAutoFit/>
          </a:bodyPr>
          <a:lstStyle/>
          <a:p>
            <a:pPr algn="l">
              <a:lnSpc>
                <a:spcPts val="3456"/>
              </a:lnSpc>
            </a:pPr>
            <a:r>
              <a:rPr lang="en-US" sz="4000">
                <a:solidFill>
                  <a:srgbClr val="000000"/>
                </a:solidFill>
                <a:latin typeface="Dosis"/>
                <a:ea typeface="Dosis"/>
                <a:cs typeface="Dosis"/>
                <a:sym typeface="Dosis"/>
              </a:rPr>
              <a:t>The Commission outlined a body of evidence indicating financial wellbeing as a major determinant of mental health and the biggest single factor in explaining mental health inequalities, with three recommendations for action. </a:t>
            </a:r>
          </a:p>
        </p:txBody>
      </p:sp>
      <p:sp>
        <p:nvSpPr>
          <p:cNvPr id="15" name="TextBox 15"/>
          <p:cNvSpPr txBox="1"/>
          <p:nvPr/>
        </p:nvSpPr>
        <p:spPr>
          <a:xfrm>
            <a:off x="2227603" y="665669"/>
            <a:ext cx="15590520" cy="938784"/>
          </a:xfrm>
          <a:prstGeom prst="rect">
            <a:avLst/>
          </a:prstGeom>
        </p:spPr>
        <p:txBody>
          <a:bodyPr lIns="0" tIns="0" rIns="0" bIns="0" rtlCol="0" anchor="t">
            <a:spAutoFit/>
          </a:bodyPr>
          <a:lstStyle/>
          <a:p>
            <a:pPr algn="l">
              <a:lnSpc>
                <a:spcPts val="7128"/>
              </a:lnSpc>
            </a:pPr>
            <a:r>
              <a:rPr lang="en-US" sz="6600">
                <a:solidFill>
                  <a:srgbClr val="EE7624"/>
                </a:solidFill>
                <a:latin typeface="Dosis"/>
                <a:ea typeface="Dosis"/>
                <a:cs typeface="Dosis"/>
                <a:sym typeface="Dosis"/>
              </a:rPr>
              <a:t>Mental health and the cost of living crisis</a:t>
            </a:r>
          </a:p>
        </p:txBody>
      </p:sp>
      <p:sp>
        <p:nvSpPr>
          <p:cNvPr id="16" name="TextBox 16"/>
          <p:cNvSpPr txBox="1"/>
          <p:nvPr/>
        </p:nvSpPr>
        <p:spPr>
          <a:xfrm>
            <a:off x="8125266" y="3886076"/>
            <a:ext cx="7432847" cy="1749552"/>
          </a:xfrm>
          <a:prstGeom prst="rect">
            <a:avLst/>
          </a:prstGeom>
        </p:spPr>
        <p:txBody>
          <a:bodyPr lIns="0" tIns="0" rIns="0" bIns="0" rtlCol="0" anchor="t">
            <a:spAutoFit/>
          </a:bodyPr>
          <a:lstStyle/>
          <a:p>
            <a:pPr algn="l">
              <a:lnSpc>
                <a:spcPts val="3456"/>
              </a:lnSpc>
            </a:pPr>
            <a:r>
              <a:rPr lang="en-US" sz="4000">
                <a:solidFill>
                  <a:srgbClr val="000000"/>
                </a:solidFill>
                <a:latin typeface="Dosis Bold"/>
                <a:ea typeface="Dosis Bold"/>
                <a:cs typeface="Dosis Bold"/>
                <a:sym typeface="Dosis Bold"/>
              </a:rPr>
              <a:t>Real Living Wage</a:t>
            </a:r>
          </a:p>
          <a:p>
            <a:pPr algn="l">
              <a:lnSpc>
                <a:spcPts val="2592"/>
              </a:lnSpc>
            </a:pPr>
            <a:r>
              <a:rPr lang="en-US" sz="3000">
                <a:solidFill>
                  <a:srgbClr val="000000"/>
                </a:solidFill>
                <a:latin typeface="Dosis"/>
                <a:ea typeface="Dosis"/>
                <a:cs typeface="Dosis"/>
                <a:sym typeface="Dosis"/>
              </a:rPr>
              <a:t>Encouraging employers to pay the real living wage, understanding the barriers to doing so as well as exploring collaborative solutions to these challenges.</a:t>
            </a:r>
          </a:p>
        </p:txBody>
      </p:sp>
      <p:sp>
        <p:nvSpPr>
          <p:cNvPr id="17" name="Freeform 17"/>
          <p:cNvSpPr/>
          <p:nvPr/>
        </p:nvSpPr>
        <p:spPr>
          <a:xfrm>
            <a:off x="7092101" y="6004989"/>
            <a:ext cx="841393" cy="769875"/>
          </a:xfrm>
          <a:custGeom>
            <a:avLst/>
            <a:gdLst/>
            <a:ahLst/>
            <a:cxnLst/>
            <a:rect l="l" t="t" r="r" b="b"/>
            <a:pathLst>
              <a:path w="841393" h="769875">
                <a:moveTo>
                  <a:pt x="0" y="0"/>
                </a:moveTo>
                <a:lnTo>
                  <a:pt x="841393" y="0"/>
                </a:lnTo>
                <a:lnTo>
                  <a:pt x="841393" y="769875"/>
                </a:lnTo>
                <a:lnTo>
                  <a:pt x="0" y="769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TextBox 18"/>
          <p:cNvSpPr txBox="1"/>
          <p:nvPr/>
        </p:nvSpPr>
        <p:spPr>
          <a:xfrm>
            <a:off x="8190669" y="6088264"/>
            <a:ext cx="5853243" cy="1101853"/>
          </a:xfrm>
          <a:prstGeom prst="rect">
            <a:avLst/>
          </a:prstGeom>
        </p:spPr>
        <p:txBody>
          <a:bodyPr lIns="0" tIns="0" rIns="0" bIns="0" rtlCol="0" anchor="t">
            <a:spAutoFit/>
          </a:bodyPr>
          <a:lstStyle/>
          <a:p>
            <a:pPr algn="l">
              <a:lnSpc>
                <a:spcPts val="3456"/>
              </a:lnSpc>
            </a:pPr>
            <a:r>
              <a:rPr lang="en-US" sz="4000">
                <a:solidFill>
                  <a:srgbClr val="000000"/>
                </a:solidFill>
                <a:latin typeface="Dosis Bold"/>
                <a:ea typeface="Dosis Bold"/>
                <a:cs typeface="Dosis Bold"/>
                <a:sym typeface="Dosis Bold"/>
              </a:rPr>
              <a:t>Talking Therapies</a:t>
            </a:r>
          </a:p>
          <a:p>
            <a:pPr algn="l">
              <a:lnSpc>
                <a:spcPts val="2592"/>
              </a:lnSpc>
            </a:pPr>
            <a:r>
              <a:rPr lang="en-US" sz="3000">
                <a:solidFill>
                  <a:srgbClr val="000000"/>
                </a:solidFill>
                <a:latin typeface="Dosis"/>
                <a:ea typeface="Dosis"/>
                <a:cs typeface="Dosis"/>
                <a:sym typeface="Dosis"/>
              </a:rPr>
              <a:t>Incorporating welfare support into Talking Therapies across the region.</a:t>
            </a:r>
          </a:p>
        </p:txBody>
      </p:sp>
      <p:grpSp>
        <p:nvGrpSpPr>
          <p:cNvPr id="19" name="Group 19"/>
          <p:cNvGrpSpPr/>
          <p:nvPr/>
        </p:nvGrpSpPr>
        <p:grpSpPr>
          <a:xfrm>
            <a:off x="672148" y="470236"/>
            <a:ext cx="1233000" cy="1254014"/>
            <a:chOff x="0" y="0"/>
            <a:chExt cx="399590" cy="406400"/>
          </a:xfrm>
        </p:grpSpPr>
        <p:sp>
          <p:nvSpPr>
            <p:cNvPr id="20" name="Freeform 20"/>
            <p:cNvSpPr/>
            <p:nvPr/>
          </p:nvSpPr>
          <p:spPr>
            <a:xfrm>
              <a:off x="0" y="0"/>
              <a:ext cx="399590" cy="406400"/>
            </a:xfrm>
            <a:custGeom>
              <a:avLst/>
              <a:gdLst/>
              <a:ahLst/>
              <a:cxnLst/>
              <a:rect l="l" t="t" r="r" b="b"/>
              <a:pathLst>
                <a:path w="399590" h="406400">
                  <a:moveTo>
                    <a:pt x="0" y="0"/>
                  </a:moveTo>
                  <a:lnTo>
                    <a:pt x="399590" y="0"/>
                  </a:lnTo>
                  <a:lnTo>
                    <a:pt x="399590" y="406400"/>
                  </a:lnTo>
                  <a:lnTo>
                    <a:pt x="0" y="406400"/>
                  </a:lnTo>
                  <a:close/>
                </a:path>
              </a:pathLst>
            </a:custGeom>
            <a:solidFill>
              <a:srgbClr val="FD9D24"/>
            </a:solidFill>
          </p:spPr>
          <p:txBody>
            <a:bodyPr/>
            <a:lstStyle/>
            <a:p>
              <a:endParaRPr lang="en-US"/>
            </a:p>
          </p:txBody>
        </p:sp>
        <p:sp>
          <p:nvSpPr>
            <p:cNvPr id="21" name="TextBox 21"/>
            <p:cNvSpPr txBox="1"/>
            <p:nvPr/>
          </p:nvSpPr>
          <p:spPr>
            <a:xfrm>
              <a:off x="0" y="-19050"/>
              <a:ext cx="399590" cy="425450"/>
            </a:xfrm>
            <a:prstGeom prst="rect">
              <a:avLst/>
            </a:prstGeom>
          </p:spPr>
          <p:txBody>
            <a:bodyPr lIns="50800" tIns="50800" rIns="50800" bIns="50800" rtlCol="0" anchor="ctr"/>
            <a:lstStyle/>
            <a:p>
              <a:pPr algn="ctr">
                <a:lnSpc>
                  <a:spcPts val="1679"/>
                </a:lnSpc>
              </a:pPr>
              <a:endParaRPr/>
            </a:p>
          </p:txBody>
        </p:sp>
      </p:grpSp>
      <p:sp>
        <p:nvSpPr>
          <p:cNvPr id="22" name="Freeform 22"/>
          <p:cNvSpPr/>
          <p:nvPr/>
        </p:nvSpPr>
        <p:spPr>
          <a:xfrm>
            <a:off x="878188" y="588649"/>
            <a:ext cx="820919" cy="1026149"/>
          </a:xfrm>
          <a:custGeom>
            <a:avLst/>
            <a:gdLst/>
            <a:ahLst/>
            <a:cxnLst/>
            <a:rect l="l" t="t" r="r" b="b"/>
            <a:pathLst>
              <a:path w="820919" h="1026149">
                <a:moveTo>
                  <a:pt x="0" y="0"/>
                </a:moveTo>
                <a:lnTo>
                  <a:pt x="820919" y="0"/>
                </a:lnTo>
                <a:lnTo>
                  <a:pt x="820919" y="1026149"/>
                </a:lnTo>
                <a:lnTo>
                  <a:pt x="0" y="10261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66384"/>
    </mc:Choice>
    <mc:Fallback xmlns="">
      <p:transition spd="slow" advTm="6638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350620" y="5076968"/>
            <a:ext cx="3951029" cy="5240741"/>
          </a:xfrm>
          <a:custGeom>
            <a:avLst/>
            <a:gdLst/>
            <a:ahLst/>
            <a:cxnLst/>
            <a:rect l="l" t="t" r="r" b="b"/>
            <a:pathLst>
              <a:path w="3951029" h="5240741">
                <a:moveTo>
                  <a:pt x="0" y="0"/>
                </a:moveTo>
                <a:lnTo>
                  <a:pt x="3951029" y="0"/>
                </a:lnTo>
                <a:lnTo>
                  <a:pt x="3951029" y="5240740"/>
                </a:lnTo>
                <a:lnTo>
                  <a:pt x="0" y="5240740"/>
                </a:lnTo>
                <a:lnTo>
                  <a:pt x="0" y="0"/>
                </a:lnTo>
                <a:close/>
              </a:path>
            </a:pathLst>
          </a:custGeom>
          <a:blipFill>
            <a:blip r:embed="rId2"/>
            <a:stretch>
              <a:fillRect t="-53743" r="-283854" b="-123856"/>
            </a:stretch>
          </a:blipFill>
        </p:spPr>
        <p:txBody>
          <a:bodyPr/>
          <a:lstStyle/>
          <a:p>
            <a:endParaRPr lang="en-US"/>
          </a:p>
        </p:txBody>
      </p:sp>
      <p:sp>
        <p:nvSpPr>
          <p:cNvPr id="3" name="Freeform 3"/>
          <p:cNvSpPr/>
          <p:nvPr/>
        </p:nvSpPr>
        <p:spPr>
          <a:xfrm>
            <a:off x="672148" y="3647538"/>
            <a:ext cx="6169071" cy="6169071"/>
          </a:xfrm>
          <a:custGeom>
            <a:avLst/>
            <a:gdLst/>
            <a:ahLst/>
            <a:cxnLst/>
            <a:rect l="l" t="t" r="r" b="b"/>
            <a:pathLst>
              <a:path w="6169071" h="6169071">
                <a:moveTo>
                  <a:pt x="0" y="0"/>
                </a:moveTo>
                <a:lnTo>
                  <a:pt x="6169070" y="0"/>
                </a:lnTo>
                <a:lnTo>
                  <a:pt x="6169070" y="6169070"/>
                </a:lnTo>
                <a:lnTo>
                  <a:pt x="0" y="61690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202270" y="3965055"/>
            <a:ext cx="1025333" cy="234337"/>
          </a:xfrm>
          <a:prstGeom prst="rect">
            <a:avLst/>
          </a:prstGeom>
        </p:spPr>
        <p:txBody>
          <a:bodyPr lIns="0" tIns="0" rIns="0" bIns="0" rtlCol="0" anchor="t">
            <a:spAutoFit/>
          </a:bodyPr>
          <a:lstStyle/>
          <a:p>
            <a:pPr algn="l">
              <a:lnSpc>
                <a:spcPts val="1946"/>
              </a:lnSpc>
            </a:pPr>
            <a:r>
              <a:rPr lang="en-US" sz="1172">
                <a:solidFill>
                  <a:srgbClr val="000000"/>
                </a:solidFill>
                <a:latin typeface="Open Sauce Medium"/>
                <a:ea typeface="Open Sauce Medium"/>
                <a:cs typeface="Open Sauce Medium"/>
                <a:sym typeface="Open Sauce Medium"/>
              </a:rPr>
              <a:t>Action</a:t>
            </a:r>
          </a:p>
        </p:txBody>
      </p:sp>
      <p:sp>
        <p:nvSpPr>
          <p:cNvPr id="5" name="TextBox 5"/>
          <p:cNvSpPr txBox="1"/>
          <p:nvPr/>
        </p:nvSpPr>
        <p:spPr>
          <a:xfrm>
            <a:off x="4656042" y="4000299"/>
            <a:ext cx="1412896" cy="234337"/>
          </a:xfrm>
          <a:prstGeom prst="rect">
            <a:avLst/>
          </a:prstGeom>
        </p:spPr>
        <p:txBody>
          <a:bodyPr lIns="0" tIns="0" rIns="0" bIns="0" rtlCol="0" anchor="t">
            <a:spAutoFit/>
          </a:bodyPr>
          <a:lstStyle/>
          <a:p>
            <a:pPr algn="l">
              <a:lnSpc>
                <a:spcPts val="1946"/>
              </a:lnSpc>
            </a:pPr>
            <a:r>
              <a:rPr lang="en-US" sz="1172">
                <a:solidFill>
                  <a:srgbClr val="000000"/>
                </a:solidFill>
                <a:latin typeface="Open Sauce Medium"/>
                <a:ea typeface="Open Sauce Medium"/>
                <a:cs typeface="Open Sauce Medium"/>
                <a:sym typeface="Open Sauce Medium"/>
              </a:rPr>
              <a:t>Lead Organisation</a:t>
            </a:r>
          </a:p>
        </p:txBody>
      </p:sp>
      <p:sp>
        <p:nvSpPr>
          <p:cNvPr id="6" name="TextBox 6"/>
          <p:cNvSpPr txBox="1"/>
          <p:nvPr/>
        </p:nvSpPr>
        <p:spPr>
          <a:xfrm>
            <a:off x="1202747" y="4478136"/>
            <a:ext cx="3035025" cy="1790372"/>
          </a:xfrm>
          <a:prstGeom prst="rect">
            <a:avLst/>
          </a:prstGeom>
        </p:spPr>
        <p:txBody>
          <a:bodyPr lIns="0" tIns="0" rIns="0" bIns="0" rtlCol="0" anchor="t">
            <a:spAutoFit/>
          </a:bodyPr>
          <a:lstStyle/>
          <a:p>
            <a:pPr marL="0" lvl="0" indent="0" algn="l">
              <a:lnSpc>
                <a:spcPts val="1593"/>
              </a:lnSpc>
              <a:spcBef>
                <a:spcPct val="0"/>
              </a:spcBef>
            </a:pPr>
            <a:r>
              <a:rPr lang="en-US" sz="1137">
                <a:solidFill>
                  <a:srgbClr val="000000"/>
                </a:solidFill>
                <a:latin typeface="Open Sauce Light"/>
                <a:ea typeface="Open Sauce Light"/>
                <a:cs typeface="Open Sauce Light"/>
                <a:sym typeface="Open Sauce Light"/>
              </a:rPr>
              <a:t>8. The three integrated care systems in the area should support and invest in community-led infrastructure so that they are able to deliver credible and safe mental health support for people from racialised communities in the region. These organisations should be supported to build capacity, form networks for support, and become more sustainable.</a:t>
            </a:r>
          </a:p>
        </p:txBody>
      </p:sp>
      <p:sp>
        <p:nvSpPr>
          <p:cNvPr id="7" name="TextBox 7"/>
          <p:cNvSpPr txBox="1"/>
          <p:nvPr/>
        </p:nvSpPr>
        <p:spPr>
          <a:xfrm>
            <a:off x="1202747" y="6439957"/>
            <a:ext cx="2562582" cy="990272"/>
          </a:xfrm>
          <a:prstGeom prst="rect">
            <a:avLst/>
          </a:prstGeom>
        </p:spPr>
        <p:txBody>
          <a:bodyPr lIns="0" tIns="0" rIns="0" bIns="0" rtlCol="0" anchor="t">
            <a:spAutoFit/>
          </a:bodyPr>
          <a:lstStyle/>
          <a:p>
            <a:pPr marL="0" lvl="0" indent="0" algn="l">
              <a:lnSpc>
                <a:spcPts val="1593"/>
              </a:lnSpc>
              <a:spcBef>
                <a:spcPct val="0"/>
              </a:spcBef>
            </a:pPr>
            <a:r>
              <a:rPr lang="en-US" sz="1137">
                <a:solidFill>
                  <a:srgbClr val="000000"/>
                </a:solidFill>
                <a:latin typeface="Open Sauce Light"/>
                <a:ea typeface="Open Sauce Light"/>
                <a:cs typeface="Open Sauce Light"/>
                <a:sym typeface="Open Sauce Light"/>
              </a:rPr>
              <a:t>9. The NHS should seek to make the mental health workforce at every level and across all disciplines more representative of the communities it serves.</a:t>
            </a:r>
          </a:p>
        </p:txBody>
      </p:sp>
      <p:sp>
        <p:nvSpPr>
          <p:cNvPr id="8" name="TextBox 8"/>
          <p:cNvSpPr txBox="1"/>
          <p:nvPr/>
        </p:nvSpPr>
        <p:spPr>
          <a:xfrm>
            <a:off x="1202747" y="7678288"/>
            <a:ext cx="2562582" cy="1790372"/>
          </a:xfrm>
          <a:prstGeom prst="rect">
            <a:avLst/>
          </a:prstGeom>
        </p:spPr>
        <p:txBody>
          <a:bodyPr lIns="0" tIns="0" rIns="0" bIns="0" rtlCol="0" anchor="t">
            <a:spAutoFit/>
          </a:bodyPr>
          <a:lstStyle/>
          <a:p>
            <a:pPr marL="0" lvl="0" indent="0" algn="l">
              <a:lnSpc>
                <a:spcPts val="1593"/>
              </a:lnSpc>
              <a:spcBef>
                <a:spcPct val="0"/>
              </a:spcBef>
            </a:pPr>
            <a:r>
              <a:rPr lang="en-US" sz="1137">
                <a:solidFill>
                  <a:srgbClr val="000000"/>
                </a:solidFill>
                <a:latin typeface="Open Sauce Light"/>
                <a:ea typeface="Open Sauce Light"/>
                <a:cs typeface="Open Sauce Light"/>
                <a:sym typeface="Open Sauce Light"/>
              </a:rPr>
              <a:t>10. ICS Partnerships and ICS Boards should invest in enabling the voice of marginalised communities to inform and be actively involved in decision making and this should explicitly include approaches to enable the voices of people living with mental health issues and with lived experience of these conditions.</a:t>
            </a:r>
          </a:p>
        </p:txBody>
      </p:sp>
      <p:sp>
        <p:nvSpPr>
          <p:cNvPr id="9" name="TextBox 9"/>
          <p:cNvSpPr txBox="1"/>
          <p:nvPr/>
        </p:nvSpPr>
        <p:spPr>
          <a:xfrm>
            <a:off x="4656042" y="4555531"/>
            <a:ext cx="1571320" cy="390197"/>
          </a:xfrm>
          <a:prstGeom prst="rect">
            <a:avLst/>
          </a:prstGeom>
        </p:spPr>
        <p:txBody>
          <a:bodyPr lIns="0" tIns="0" rIns="0" bIns="0" rtlCol="0" anchor="t">
            <a:spAutoFit/>
          </a:bodyPr>
          <a:lstStyle/>
          <a:p>
            <a:pPr algn="l">
              <a:lnSpc>
                <a:spcPts val="1593"/>
              </a:lnSpc>
            </a:pPr>
            <a:r>
              <a:rPr lang="en-US" sz="1137">
                <a:solidFill>
                  <a:srgbClr val="000000"/>
                </a:solidFill>
                <a:latin typeface="Open Sauce"/>
                <a:ea typeface="Open Sauce"/>
                <a:cs typeface="Open Sauce"/>
                <a:sym typeface="Open Sauce"/>
              </a:rPr>
              <a:t>Intergrated Care Boards</a:t>
            </a:r>
          </a:p>
        </p:txBody>
      </p:sp>
      <p:sp>
        <p:nvSpPr>
          <p:cNvPr id="10" name="AutoShape 10"/>
          <p:cNvSpPr/>
          <p:nvPr/>
        </p:nvSpPr>
        <p:spPr>
          <a:xfrm flipV="1">
            <a:off x="4435400" y="4497186"/>
            <a:ext cx="0" cy="4971474"/>
          </a:xfrm>
          <a:prstGeom prst="line">
            <a:avLst/>
          </a:prstGeom>
          <a:ln w="38100" cap="flat">
            <a:solidFill>
              <a:srgbClr val="47DEE4"/>
            </a:solidFill>
            <a:prstDash val="sysDot"/>
            <a:headEnd type="none" w="sm" len="sm"/>
            <a:tailEnd type="none" w="sm" len="sm"/>
          </a:ln>
        </p:spPr>
        <p:txBody>
          <a:bodyPr/>
          <a:lstStyle/>
          <a:p>
            <a:endParaRPr lang="en-US"/>
          </a:p>
        </p:txBody>
      </p:sp>
      <p:sp>
        <p:nvSpPr>
          <p:cNvPr id="11" name="Freeform 11"/>
          <p:cNvSpPr/>
          <p:nvPr/>
        </p:nvSpPr>
        <p:spPr>
          <a:xfrm>
            <a:off x="7464212" y="3672511"/>
            <a:ext cx="841393" cy="769875"/>
          </a:xfrm>
          <a:custGeom>
            <a:avLst/>
            <a:gdLst/>
            <a:ahLst/>
            <a:cxnLst/>
            <a:rect l="l" t="t" r="r" b="b"/>
            <a:pathLst>
              <a:path w="841393" h="769875">
                <a:moveTo>
                  <a:pt x="0" y="0"/>
                </a:moveTo>
                <a:lnTo>
                  <a:pt x="841393" y="0"/>
                </a:lnTo>
                <a:lnTo>
                  <a:pt x="841393" y="769875"/>
                </a:lnTo>
                <a:lnTo>
                  <a:pt x="0" y="769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672148" y="1857599"/>
            <a:ext cx="15653987" cy="1351788"/>
          </a:xfrm>
          <a:prstGeom prst="rect">
            <a:avLst/>
          </a:prstGeom>
        </p:spPr>
        <p:txBody>
          <a:bodyPr lIns="0" tIns="0" rIns="0" bIns="0" rtlCol="0" anchor="t">
            <a:spAutoFit/>
          </a:bodyPr>
          <a:lstStyle/>
          <a:p>
            <a:pPr algn="l">
              <a:lnSpc>
                <a:spcPts val="3456"/>
              </a:lnSpc>
            </a:pPr>
            <a:r>
              <a:rPr lang="en-US" sz="4000">
                <a:solidFill>
                  <a:srgbClr val="000000"/>
                </a:solidFill>
                <a:latin typeface="Dosis"/>
                <a:ea typeface="Dosis"/>
                <a:cs typeface="Dosis"/>
                <a:sym typeface="Dosis"/>
              </a:rPr>
              <a:t>Stark inequalities in mental health outcomes and mental health care between ethnic groups were evidenced within the Commission, leading to three recommendations for action.</a:t>
            </a:r>
          </a:p>
        </p:txBody>
      </p:sp>
      <p:sp>
        <p:nvSpPr>
          <p:cNvPr id="13" name="TextBox 13"/>
          <p:cNvSpPr txBox="1"/>
          <p:nvPr/>
        </p:nvSpPr>
        <p:spPr>
          <a:xfrm>
            <a:off x="2227603" y="537815"/>
            <a:ext cx="15590520" cy="938784"/>
          </a:xfrm>
          <a:prstGeom prst="rect">
            <a:avLst/>
          </a:prstGeom>
        </p:spPr>
        <p:txBody>
          <a:bodyPr lIns="0" tIns="0" rIns="0" bIns="0" rtlCol="0" anchor="t">
            <a:spAutoFit/>
          </a:bodyPr>
          <a:lstStyle/>
          <a:p>
            <a:pPr algn="l">
              <a:lnSpc>
                <a:spcPts val="7128"/>
              </a:lnSpc>
            </a:pPr>
            <a:r>
              <a:rPr lang="en-US" sz="6600">
                <a:solidFill>
                  <a:srgbClr val="EE7624"/>
                </a:solidFill>
                <a:latin typeface="Dosis"/>
                <a:ea typeface="Dosis"/>
                <a:cs typeface="Dosis"/>
                <a:sym typeface="Dosis"/>
              </a:rPr>
              <a:t>Tackling racial inequalities in mental health</a:t>
            </a:r>
          </a:p>
        </p:txBody>
      </p:sp>
      <p:sp>
        <p:nvSpPr>
          <p:cNvPr id="14" name="TextBox 14"/>
          <p:cNvSpPr txBox="1"/>
          <p:nvPr/>
        </p:nvSpPr>
        <p:spPr>
          <a:xfrm>
            <a:off x="8497377" y="3766479"/>
            <a:ext cx="7432847" cy="1540002"/>
          </a:xfrm>
          <a:prstGeom prst="rect">
            <a:avLst/>
          </a:prstGeom>
        </p:spPr>
        <p:txBody>
          <a:bodyPr lIns="0" tIns="0" rIns="0" bIns="0" rtlCol="0" anchor="t">
            <a:spAutoFit/>
          </a:bodyPr>
          <a:lstStyle/>
          <a:p>
            <a:pPr algn="l">
              <a:lnSpc>
                <a:spcPts val="3456"/>
              </a:lnSpc>
            </a:pPr>
            <a:r>
              <a:rPr lang="en-US" sz="4000">
                <a:solidFill>
                  <a:srgbClr val="000000"/>
                </a:solidFill>
                <a:latin typeface="Dosis Bold"/>
                <a:ea typeface="Dosis Bold"/>
                <a:cs typeface="Dosis Bold"/>
                <a:sym typeface="Dosis Bold"/>
              </a:rPr>
              <a:t>Patient and Carer Race Equality Framework (PCREF)</a:t>
            </a:r>
          </a:p>
          <a:p>
            <a:pPr algn="l">
              <a:lnSpc>
                <a:spcPts val="2592"/>
              </a:lnSpc>
            </a:pPr>
            <a:r>
              <a:rPr lang="en-US" sz="3000">
                <a:solidFill>
                  <a:srgbClr val="000000"/>
                </a:solidFill>
                <a:latin typeface="Dosis"/>
                <a:ea typeface="Dosis"/>
                <a:cs typeface="Dosis"/>
                <a:sym typeface="Dosis"/>
              </a:rPr>
              <a:t>NHS Englands first ever anti-racism framework and competence tool.</a:t>
            </a:r>
          </a:p>
        </p:txBody>
      </p:sp>
      <p:sp>
        <p:nvSpPr>
          <p:cNvPr id="15" name="TextBox 15"/>
          <p:cNvSpPr txBox="1"/>
          <p:nvPr/>
        </p:nvSpPr>
        <p:spPr>
          <a:xfrm>
            <a:off x="4656042" y="7658829"/>
            <a:ext cx="1571320" cy="390197"/>
          </a:xfrm>
          <a:prstGeom prst="rect">
            <a:avLst/>
          </a:prstGeom>
        </p:spPr>
        <p:txBody>
          <a:bodyPr lIns="0" tIns="0" rIns="0" bIns="0" rtlCol="0" anchor="t">
            <a:spAutoFit/>
          </a:bodyPr>
          <a:lstStyle/>
          <a:p>
            <a:pPr algn="l">
              <a:lnSpc>
                <a:spcPts val="1593"/>
              </a:lnSpc>
            </a:pPr>
            <a:r>
              <a:rPr lang="en-US" sz="1137">
                <a:solidFill>
                  <a:srgbClr val="000000"/>
                </a:solidFill>
                <a:latin typeface="Open Sauce"/>
                <a:ea typeface="Open Sauce"/>
                <a:cs typeface="Open Sauce"/>
                <a:sym typeface="Open Sauce"/>
              </a:rPr>
              <a:t>Intergrated Care Boards</a:t>
            </a:r>
          </a:p>
        </p:txBody>
      </p:sp>
      <p:sp>
        <p:nvSpPr>
          <p:cNvPr id="16" name="TextBox 16"/>
          <p:cNvSpPr txBox="1"/>
          <p:nvPr/>
        </p:nvSpPr>
        <p:spPr>
          <a:xfrm>
            <a:off x="4656042" y="6439957"/>
            <a:ext cx="1571320" cy="390197"/>
          </a:xfrm>
          <a:prstGeom prst="rect">
            <a:avLst/>
          </a:prstGeom>
        </p:spPr>
        <p:txBody>
          <a:bodyPr lIns="0" tIns="0" rIns="0" bIns="0" rtlCol="0" anchor="t">
            <a:spAutoFit/>
          </a:bodyPr>
          <a:lstStyle/>
          <a:p>
            <a:pPr algn="l">
              <a:lnSpc>
                <a:spcPts val="1593"/>
              </a:lnSpc>
            </a:pPr>
            <a:r>
              <a:rPr lang="en-US" sz="1137">
                <a:solidFill>
                  <a:srgbClr val="000000"/>
                </a:solidFill>
                <a:latin typeface="Open Sauce"/>
                <a:ea typeface="Open Sauce"/>
                <a:cs typeface="Open Sauce"/>
                <a:sym typeface="Open Sauce"/>
              </a:rPr>
              <a:t>Intergrated Care Boards</a:t>
            </a:r>
          </a:p>
        </p:txBody>
      </p:sp>
      <p:grpSp>
        <p:nvGrpSpPr>
          <p:cNvPr id="17" name="Group 17"/>
          <p:cNvGrpSpPr/>
          <p:nvPr/>
        </p:nvGrpSpPr>
        <p:grpSpPr>
          <a:xfrm>
            <a:off x="672148" y="401693"/>
            <a:ext cx="1233000" cy="1254014"/>
            <a:chOff x="0" y="0"/>
            <a:chExt cx="399590" cy="406400"/>
          </a:xfrm>
        </p:grpSpPr>
        <p:sp>
          <p:nvSpPr>
            <p:cNvPr id="18" name="Freeform 18"/>
            <p:cNvSpPr/>
            <p:nvPr/>
          </p:nvSpPr>
          <p:spPr>
            <a:xfrm>
              <a:off x="0" y="0"/>
              <a:ext cx="399590" cy="406400"/>
            </a:xfrm>
            <a:custGeom>
              <a:avLst/>
              <a:gdLst/>
              <a:ahLst/>
              <a:cxnLst/>
              <a:rect l="l" t="t" r="r" b="b"/>
              <a:pathLst>
                <a:path w="399590" h="406400">
                  <a:moveTo>
                    <a:pt x="0" y="0"/>
                  </a:moveTo>
                  <a:lnTo>
                    <a:pt x="399590" y="0"/>
                  </a:lnTo>
                  <a:lnTo>
                    <a:pt x="399590" y="406400"/>
                  </a:lnTo>
                  <a:lnTo>
                    <a:pt x="0" y="406400"/>
                  </a:lnTo>
                  <a:close/>
                </a:path>
              </a:pathLst>
            </a:custGeom>
            <a:solidFill>
              <a:srgbClr val="DD1367"/>
            </a:solidFill>
          </p:spPr>
          <p:txBody>
            <a:bodyPr/>
            <a:lstStyle/>
            <a:p>
              <a:endParaRPr lang="en-US"/>
            </a:p>
          </p:txBody>
        </p:sp>
        <p:sp>
          <p:nvSpPr>
            <p:cNvPr id="19" name="TextBox 19"/>
            <p:cNvSpPr txBox="1"/>
            <p:nvPr/>
          </p:nvSpPr>
          <p:spPr>
            <a:xfrm>
              <a:off x="0" y="-19050"/>
              <a:ext cx="399590" cy="425450"/>
            </a:xfrm>
            <a:prstGeom prst="rect">
              <a:avLst/>
            </a:prstGeom>
          </p:spPr>
          <p:txBody>
            <a:bodyPr lIns="50800" tIns="50800" rIns="50800" bIns="50800" rtlCol="0" anchor="ctr"/>
            <a:lstStyle/>
            <a:p>
              <a:pPr algn="ctr">
                <a:lnSpc>
                  <a:spcPts val="1679"/>
                </a:lnSpc>
              </a:pPr>
              <a:endParaRPr/>
            </a:p>
          </p:txBody>
        </p:sp>
      </p:grpSp>
      <p:sp>
        <p:nvSpPr>
          <p:cNvPr id="20" name="Freeform 20"/>
          <p:cNvSpPr/>
          <p:nvPr/>
        </p:nvSpPr>
        <p:spPr>
          <a:xfrm>
            <a:off x="788758" y="734305"/>
            <a:ext cx="999780" cy="609866"/>
          </a:xfrm>
          <a:custGeom>
            <a:avLst/>
            <a:gdLst/>
            <a:ahLst/>
            <a:cxnLst/>
            <a:rect l="l" t="t" r="r" b="b"/>
            <a:pathLst>
              <a:path w="999780" h="609866">
                <a:moveTo>
                  <a:pt x="0" y="0"/>
                </a:moveTo>
                <a:lnTo>
                  <a:pt x="999780" y="0"/>
                </a:lnTo>
                <a:lnTo>
                  <a:pt x="999780" y="609866"/>
                </a:lnTo>
                <a:lnTo>
                  <a:pt x="0" y="6098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1"/>
          <p:cNvSpPr/>
          <p:nvPr/>
        </p:nvSpPr>
        <p:spPr>
          <a:xfrm>
            <a:off x="7464212" y="5938778"/>
            <a:ext cx="841393" cy="769875"/>
          </a:xfrm>
          <a:custGeom>
            <a:avLst/>
            <a:gdLst/>
            <a:ahLst/>
            <a:cxnLst/>
            <a:rect l="l" t="t" r="r" b="b"/>
            <a:pathLst>
              <a:path w="841393" h="769875">
                <a:moveTo>
                  <a:pt x="0" y="0"/>
                </a:moveTo>
                <a:lnTo>
                  <a:pt x="841393" y="0"/>
                </a:lnTo>
                <a:lnTo>
                  <a:pt x="841393" y="769874"/>
                </a:lnTo>
                <a:lnTo>
                  <a:pt x="0" y="7698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2" name="TextBox 22"/>
          <p:cNvSpPr txBox="1"/>
          <p:nvPr/>
        </p:nvSpPr>
        <p:spPr>
          <a:xfrm>
            <a:off x="8562780" y="6022052"/>
            <a:ext cx="6466020" cy="1749553"/>
          </a:xfrm>
          <a:prstGeom prst="rect">
            <a:avLst/>
          </a:prstGeom>
        </p:spPr>
        <p:txBody>
          <a:bodyPr lIns="0" tIns="0" rIns="0" bIns="0" rtlCol="0" anchor="t">
            <a:spAutoFit/>
          </a:bodyPr>
          <a:lstStyle/>
          <a:p>
            <a:pPr algn="l">
              <a:lnSpc>
                <a:spcPts val="3456"/>
              </a:lnSpc>
            </a:pPr>
            <a:r>
              <a:rPr lang="en-US" sz="4000">
                <a:solidFill>
                  <a:srgbClr val="000000"/>
                </a:solidFill>
                <a:latin typeface="Dosis Bold"/>
                <a:ea typeface="Dosis Bold"/>
                <a:cs typeface="Dosis Bold"/>
                <a:sym typeface="Dosis Bold"/>
              </a:rPr>
              <a:t>Inclusive Communities Fund</a:t>
            </a:r>
          </a:p>
          <a:p>
            <a:pPr algn="l">
              <a:lnSpc>
                <a:spcPts val="2592"/>
              </a:lnSpc>
            </a:pPr>
            <a:r>
              <a:rPr lang="en-US" sz="3000">
                <a:solidFill>
                  <a:srgbClr val="000000"/>
                </a:solidFill>
                <a:latin typeface="Dosis"/>
                <a:ea typeface="Dosis"/>
                <a:cs typeface="Dosis"/>
                <a:sym typeface="Dosis"/>
              </a:rPr>
              <a:t>Belgrade Theatre Trust; producing a play and co-created programme of community engagement activities with a focus on mental health support for black men.</a:t>
            </a:r>
          </a:p>
        </p:txBody>
      </p:sp>
    </p:spTree>
  </p:cSld>
  <p:clrMapOvr>
    <a:masterClrMapping/>
  </p:clrMapOvr>
  <mc:AlternateContent xmlns:mc="http://schemas.openxmlformats.org/markup-compatibility/2006" xmlns:p14="http://schemas.microsoft.com/office/powerpoint/2010/main">
    <mc:Choice Requires="p14">
      <p:transition spd="slow" p14:dur="2000" advTm="76143"/>
    </mc:Choice>
    <mc:Fallback xmlns="">
      <p:transition spd="slow" advTm="7614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350620" y="5076968"/>
            <a:ext cx="3951029" cy="5240741"/>
          </a:xfrm>
          <a:custGeom>
            <a:avLst/>
            <a:gdLst/>
            <a:ahLst/>
            <a:cxnLst/>
            <a:rect l="l" t="t" r="r" b="b"/>
            <a:pathLst>
              <a:path w="3951029" h="5240741">
                <a:moveTo>
                  <a:pt x="0" y="0"/>
                </a:moveTo>
                <a:lnTo>
                  <a:pt x="3951029" y="0"/>
                </a:lnTo>
                <a:lnTo>
                  <a:pt x="3951029" y="5240740"/>
                </a:lnTo>
                <a:lnTo>
                  <a:pt x="0" y="5240740"/>
                </a:lnTo>
                <a:lnTo>
                  <a:pt x="0" y="0"/>
                </a:lnTo>
                <a:close/>
              </a:path>
            </a:pathLst>
          </a:custGeom>
          <a:blipFill>
            <a:blip r:embed="rId2"/>
            <a:stretch>
              <a:fillRect t="-53743" r="-283854" b="-123856"/>
            </a:stretch>
          </a:blipFill>
        </p:spPr>
        <p:txBody>
          <a:bodyPr/>
          <a:lstStyle/>
          <a:p>
            <a:endParaRPr lang="en-US"/>
          </a:p>
        </p:txBody>
      </p:sp>
      <p:sp>
        <p:nvSpPr>
          <p:cNvPr id="3" name="Freeform 3"/>
          <p:cNvSpPr/>
          <p:nvPr/>
        </p:nvSpPr>
        <p:spPr>
          <a:xfrm>
            <a:off x="672148" y="3647538"/>
            <a:ext cx="6169071" cy="6169071"/>
          </a:xfrm>
          <a:custGeom>
            <a:avLst/>
            <a:gdLst/>
            <a:ahLst/>
            <a:cxnLst/>
            <a:rect l="l" t="t" r="r" b="b"/>
            <a:pathLst>
              <a:path w="6169071" h="6169071">
                <a:moveTo>
                  <a:pt x="0" y="0"/>
                </a:moveTo>
                <a:lnTo>
                  <a:pt x="6169070" y="0"/>
                </a:lnTo>
                <a:lnTo>
                  <a:pt x="6169070" y="6169070"/>
                </a:lnTo>
                <a:lnTo>
                  <a:pt x="0" y="61690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202270" y="3965055"/>
            <a:ext cx="1025333" cy="234337"/>
          </a:xfrm>
          <a:prstGeom prst="rect">
            <a:avLst/>
          </a:prstGeom>
        </p:spPr>
        <p:txBody>
          <a:bodyPr lIns="0" tIns="0" rIns="0" bIns="0" rtlCol="0" anchor="t">
            <a:spAutoFit/>
          </a:bodyPr>
          <a:lstStyle/>
          <a:p>
            <a:pPr algn="l">
              <a:lnSpc>
                <a:spcPts val="1946"/>
              </a:lnSpc>
            </a:pPr>
            <a:r>
              <a:rPr lang="en-US" sz="1172">
                <a:solidFill>
                  <a:srgbClr val="000000"/>
                </a:solidFill>
                <a:latin typeface="Open Sauce Medium"/>
                <a:ea typeface="Open Sauce Medium"/>
                <a:cs typeface="Open Sauce Medium"/>
                <a:sym typeface="Open Sauce Medium"/>
              </a:rPr>
              <a:t>Action</a:t>
            </a:r>
          </a:p>
        </p:txBody>
      </p:sp>
      <p:sp>
        <p:nvSpPr>
          <p:cNvPr id="5" name="TextBox 5"/>
          <p:cNvSpPr txBox="1"/>
          <p:nvPr/>
        </p:nvSpPr>
        <p:spPr>
          <a:xfrm>
            <a:off x="4656042" y="4000299"/>
            <a:ext cx="1412896" cy="234337"/>
          </a:xfrm>
          <a:prstGeom prst="rect">
            <a:avLst/>
          </a:prstGeom>
        </p:spPr>
        <p:txBody>
          <a:bodyPr lIns="0" tIns="0" rIns="0" bIns="0" rtlCol="0" anchor="t">
            <a:spAutoFit/>
          </a:bodyPr>
          <a:lstStyle/>
          <a:p>
            <a:pPr algn="l">
              <a:lnSpc>
                <a:spcPts val="1946"/>
              </a:lnSpc>
            </a:pPr>
            <a:r>
              <a:rPr lang="en-US" sz="1172">
                <a:solidFill>
                  <a:srgbClr val="000000"/>
                </a:solidFill>
                <a:latin typeface="Open Sauce Medium"/>
                <a:ea typeface="Open Sauce Medium"/>
                <a:cs typeface="Open Sauce Medium"/>
                <a:sym typeface="Open Sauce Medium"/>
              </a:rPr>
              <a:t>Lead Organisation</a:t>
            </a:r>
          </a:p>
        </p:txBody>
      </p:sp>
      <p:sp>
        <p:nvSpPr>
          <p:cNvPr id="6" name="TextBox 6"/>
          <p:cNvSpPr txBox="1"/>
          <p:nvPr/>
        </p:nvSpPr>
        <p:spPr>
          <a:xfrm>
            <a:off x="1202747" y="4478136"/>
            <a:ext cx="3035025" cy="2390447"/>
          </a:xfrm>
          <a:prstGeom prst="rect">
            <a:avLst/>
          </a:prstGeom>
        </p:spPr>
        <p:txBody>
          <a:bodyPr lIns="0" tIns="0" rIns="0" bIns="0" rtlCol="0" anchor="t">
            <a:spAutoFit/>
          </a:bodyPr>
          <a:lstStyle/>
          <a:p>
            <a:pPr marL="0" lvl="0" indent="0" algn="l">
              <a:lnSpc>
                <a:spcPts val="1593"/>
              </a:lnSpc>
              <a:spcBef>
                <a:spcPct val="0"/>
              </a:spcBef>
            </a:pPr>
            <a:r>
              <a:rPr lang="en-US" sz="1137">
                <a:solidFill>
                  <a:srgbClr val="000000"/>
                </a:solidFill>
                <a:latin typeface="Open Sauce Light"/>
                <a:ea typeface="Open Sauce Light"/>
                <a:cs typeface="Open Sauce Light"/>
                <a:sym typeface="Open Sauce Light"/>
              </a:rPr>
              <a:t>11. Mental health services should provide ready access to physical activity opportunities for anyone who is waiting for support or currently receiving it. Physical activity should be built into treatment ‘pathways’ as a routine element of good mental health care.le and safe mental health support for people from racialised communities in the region. These organisations should be supported to build capacity, form networks for support, and become more sustainable.</a:t>
            </a:r>
          </a:p>
        </p:txBody>
      </p:sp>
      <p:sp>
        <p:nvSpPr>
          <p:cNvPr id="7" name="TextBox 7"/>
          <p:cNvSpPr txBox="1"/>
          <p:nvPr/>
        </p:nvSpPr>
        <p:spPr>
          <a:xfrm>
            <a:off x="1194101" y="7144807"/>
            <a:ext cx="2562582" cy="1990397"/>
          </a:xfrm>
          <a:prstGeom prst="rect">
            <a:avLst/>
          </a:prstGeom>
        </p:spPr>
        <p:txBody>
          <a:bodyPr lIns="0" tIns="0" rIns="0" bIns="0" rtlCol="0" anchor="t">
            <a:spAutoFit/>
          </a:bodyPr>
          <a:lstStyle/>
          <a:p>
            <a:pPr marL="0" lvl="0" indent="0" algn="l">
              <a:lnSpc>
                <a:spcPts val="1593"/>
              </a:lnSpc>
              <a:spcBef>
                <a:spcPct val="0"/>
              </a:spcBef>
            </a:pPr>
            <a:r>
              <a:rPr lang="en-US" sz="1137">
                <a:solidFill>
                  <a:srgbClr val="000000"/>
                </a:solidFill>
                <a:latin typeface="Open Sauce Light"/>
                <a:ea typeface="Open Sauce Light"/>
                <a:cs typeface="Open Sauce Light"/>
                <a:sym typeface="Open Sauce Light"/>
              </a:rPr>
              <a:t>12. The WMCA and local authorities in the region should work systematically to reduce barriers that may prevent local people from engaging in physical activities – cost, lack of culturally appropriate options, transport including traffic, pollution and lack of active travel infrastructure, safety, and the range of activities on offer.</a:t>
            </a:r>
          </a:p>
        </p:txBody>
      </p:sp>
      <p:sp>
        <p:nvSpPr>
          <p:cNvPr id="8" name="TextBox 8"/>
          <p:cNvSpPr txBox="1"/>
          <p:nvPr/>
        </p:nvSpPr>
        <p:spPr>
          <a:xfrm>
            <a:off x="4656042" y="4555531"/>
            <a:ext cx="1571320" cy="390197"/>
          </a:xfrm>
          <a:prstGeom prst="rect">
            <a:avLst/>
          </a:prstGeom>
        </p:spPr>
        <p:txBody>
          <a:bodyPr lIns="0" tIns="0" rIns="0" bIns="0" rtlCol="0" anchor="t">
            <a:spAutoFit/>
          </a:bodyPr>
          <a:lstStyle/>
          <a:p>
            <a:pPr algn="l">
              <a:lnSpc>
                <a:spcPts val="1593"/>
              </a:lnSpc>
            </a:pPr>
            <a:r>
              <a:rPr lang="en-US" sz="1137">
                <a:solidFill>
                  <a:srgbClr val="000000"/>
                </a:solidFill>
                <a:latin typeface="Open Sauce"/>
                <a:ea typeface="Open Sauce"/>
                <a:cs typeface="Open Sauce"/>
                <a:sym typeface="Open Sauce"/>
              </a:rPr>
              <a:t>Intergrated Care Boards</a:t>
            </a:r>
          </a:p>
        </p:txBody>
      </p:sp>
      <p:sp>
        <p:nvSpPr>
          <p:cNvPr id="9" name="AutoShape 9"/>
          <p:cNvSpPr/>
          <p:nvPr/>
        </p:nvSpPr>
        <p:spPr>
          <a:xfrm flipV="1">
            <a:off x="4435400" y="4497186"/>
            <a:ext cx="0" cy="4971474"/>
          </a:xfrm>
          <a:prstGeom prst="line">
            <a:avLst/>
          </a:prstGeom>
          <a:ln w="38100" cap="flat">
            <a:solidFill>
              <a:srgbClr val="47DEE4"/>
            </a:solidFill>
            <a:prstDash val="sysDot"/>
            <a:headEnd type="none" w="sm" len="sm"/>
            <a:tailEnd type="none" w="sm" len="sm"/>
          </a:ln>
        </p:spPr>
        <p:txBody>
          <a:bodyPr/>
          <a:lstStyle/>
          <a:p>
            <a:endParaRPr lang="en-US"/>
          </a:p>
        </p:txBody>
      </p:sp>
      <p:sp>
        <p:nvSpPr>
          <p:cNvPr id="10" name="TextBox 10"/>
          <p:cNvSpPr txBox="1"/>
          <p:nvPr/>
        </p:nvSpPr>
        <p:spPr>
          <a:xfrm>
            <a:off x="672148" y="1857599"/>
            <a:ext cx="15241043" cy="1351788"/>
          </a:xfrm>
          <a:prstGeom prst="rect">
            <a:avLst/>
          </a:prstGeom>
        </p:spPr>
        <p:txBody>
          <a:bodyPr lIns="0" tIns="0" rIns="0" bIns="0" rtlCol="0" anchor="t">
            <a:spAutoFit/>
          </a:bodyPr>
          <a:lstStyle/>
          <a:p>
            <a:pPr algn="l">
              <a:lnSpc>
                <a:spcPts val="3456"/>
              </a:lnSpc>
            </a:pPr>
            <a:r>
              <a:rPr lang="en-US" sz="4000">
                <a:solidFill>
                  <a:srgbClr val="000000"/>
                </a:solidFill>
                <a:latin typeface="Dosis"/>
                <a:ea typeface="Dosis"/>
                <a:cs typeface="Dosis"/>
                <a:sym typeface="Dosis"/>
              </a:rPr>
              <a:t>The Commission recognised that physical activity could help prevent and manage mental health problems as a protective factor for mental ill health, with two recommendations for action. </a:t>
            </a:r>
          </a:p>
        </p:txBody>
      </p:sp>
      <p:sp>
        <p:nvSpPr>
          <p:cNvPr id="11" name="TextBox 11"/>
          <p:cNvSpPr txBox="1"/>
          <p:nvPr/>
        </p:nvSpPr>
        <p:spPr>
          <a:xfrm>
            <a:off x="2227603" y="442565"/>
            <a:ext cx="16611816" cy="938784"/>
          </a:xfrm>
          <a:prstGeom prst="rect">
            <a:avLst/>
          </a:prstGeom>
        </p:spPr>
        <p:txBody>
          <a:bodyPr lIns="0" tIns="0" rIns="0" bIns="0" rtlCol="0" anchor="t">
            <a:spAutoFit/>
          </a:bodyPr>
          <a:lstStyle/>
          <a:p>
            <a:pPr algn="l">
              <a:lnSpc>
                <a:spcPts val="7128"/>
              </a:lnSpc>
            </a:pPr>
            <a:r>
              <a:rPr lang="en-US" sz="6600">
                <a:solidFill>
                  <a:srgbClr val="EE7624"/>
                </a:solidFill>
                <a:latin typeface="Dosis"/>
                <a:ea typeface="Dosis"/>
                <a:cs typeface="Dosis"/>
                <a:sym typeface="Dosis"/>
              </a:rPr>
              <a:t>Sport, exercise, physical activity and mental health</a:t>
            </a:r>
          </a:p>
        </p:txBody>
      </p:sp>
      <p:sp>
        <p:nvSpPr>
          <p:cNvPr id="12" name="TextBox 12"/>
          <p:cNvSpPr txBox="1"/>
          <p:nvPr/>
        </p:nvSpPr>
        <p:spPr>
          <a:xfrm>
            <a:off x="4656042" y="7144807"/>
            <a:ext cx="1571320" cy="390197"/>
          </a:xfrm>
          <a:prstGeom prst="rect">
            <a:avLst/>
          </a:prstGeom>
        </p:spPr>
        <p:txBody>
          <a:bodyPr lIns="0" tIns="0" rIns="0" bIns="0" rtlCol="0" anchor="t">
            <a:spAutoFit/>
          </a:bodyPr>
          <a:lstStyle/>
          <a:p>
            <a:pPr algn="l">
              <a:lnSpc>
                <a:spcPts val="1593"/>
              </a:lnSpc>
            </a:pPr>
            <a:r>
              <a:rPr lang="en-US" sz="1137">
                <a:solidFill>
                  <a:srgbClr val="000000"/>
                </a:solidFill>
                <a:latin typeface="Open Sauce"/>
                <a:ea typeface="Open Sauce"/>
                <a:cs typeface="Open Sauce"/>
                <a:sym typeface="Open Sauce"/>
              </a:rPr>
              <a:t>Intergrated Care Boards</a:t>
            </a:r>
          </a:p>
        </p:txBody>
      </p:sp>
      <p:sp>
        <p:nvSpPr>
          <p:cNvPr id="13" name="Freeform 13"/>
          <p:cNvSpPr/>
          <p:nvPr/>
        </p:nvSpPr>
        <p:spPr>
          <a:xfrm>
            <a:off x="7498443" y="3767735"/>
            <a:ext cx="841393" cy="769875"/>
          </a:xfrm>
          <a:custGeom>
            <a:avLst/>
            <a:gdLst/>
            <a:ahLst/>
            <a:cxnLst/>
            <a:rect l="l" t="t" r="r" b="b"/>
            <a:pathLst>
              <a:path w="841393" h="769875">
                <a:moveTo>
                  <a:pt x="0" y="0"/>
                </a:moveTo>
                <a:lnTo>
                  <a:pt x="841393" y="0"/>
                </a:lnTo>
                <a:lnTo>
                  <a:pt x="841393" y="769874"/>
                </a:lnTo>
                <a:lnTo>
                  <a:pt x="0" y="7698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TextBox 14"/>
          <p:cNvSpPr txBox="1"/>
          <p:nvPr/>
        </p:nvSpPr>
        <p:spPr>
          <a:xfrm>
            <a:off x="8597011" y="3851009"/>
            <a:ext cx="6466020" cy="1425703"/>
          </a:xfrm>
          <a:prstGeom prst="rect">
            <a:avLst/>
          </a:prstGeom>
        </p:spPr>
        <p:txBody>
          <a:bodyPr lIns="0" tIns="0" rIns="0" bIns="0" rtlCol="0" anchor="t">
            <a:spAutoFit/>
          </a:bodyPr>
          <a:lstStyle/>
          <a:p>
            <a:pPr algn="l">
              <a:lnSpc>
                <a:spcPts val="3456"/>
              </a:lnSpc>
            </a:pPr>
            <a:r>
              <a:rPr lang="en-US" sz="4000">
                <a:solidFill>
                  <a:srgbClr val="000000"/>
                </a:solidFill>
                <a:latin typeface="Dosis Bold"/>
                <a:ea typeface="Dosis Bold"/>
                <a:cs typeface="Dosis Bold"/>
                <a:sym typeface="Dosis Bold"/>
              </a:rPr>
              <a:t>Sport England Partnership</a:t>
            </a:r>
          </a:p>
          <a:p>
            <a:pPr algn="l">
              <a:lnSpc>
                <a:spcPts val="2592"/>
              </a:lnSpc>
            </a:pPr>
            <a:r>
              <a:rPr lang="en-US" sz="3000">
                <a:solidFill>
                  <a:srgbClr val="000000"/>
                </a:solidFill>
                <a:latin typeface="Dosis"/>
                <a:ea typeface="Dosis"/>
                <a:cs typeface="Dosis"/>
                <a:sym typeface="Dosis"/>
              </a:rPr>
              <a:t>WMCA partnership with Sport England to drive infrastructure to support physical activity.</a:t>
            </a:r>
          </a:p>
        </p:txBody>
      </p:sp>
      <p:grpSp>
        <p:nvGrpSpPr>
          <p:cNvPr id="15" name="Group 15"/>
          <p:cNvGrpSpPr/>
          <p:nvPr/>
        </p:nvGrpSpPr>
        <p:grpSpPr>
          <a:xfrm>
            <a:off x="672148" y="277416"/>
            <a:ext cx="1233000" cy="1254014"/>
            <a:chOff x="0" y="0"/>
            <a:chExt cx="399590" cy="406400"/>
          </a:xfrm>
        </p:grpSpPr>
        <p:sp>
          <p:nvSpPr>
            <p:cNvPr id="16" name="Freeform 16"/>
            <p:cNvSpPr/>
            <p:nvPr/>
          </p:nvSpPr>
          <p:spPr>
            <a:xfrm>
              <a:off x="0" y="0"/>
              <a:ext cx="399590" cy="406400"/>
            </a:xfrm>
            <a:custGeom>
              <a:avLst/>
              <a:gdLst/>
              <a:ahLst/>
              <a:cxnLst/>
              <a:rect l="l" t="t" r="r" b="b"/>
              <a:pathLst>
                <a:path w="399590" h="406400">
                  <a:moveTo>
                    <a:pt x="0" y="0"/>
                  </a:moveTo>
                  <a:lnTo>
                    <a:pt x="399590" y="0"/>
                  </a:lnTo>
                  <a:lnTo>
                    <a:pt x="399590" y="406400"/>
                  </a:lnTo>
                  <a:lnTo>
                    <a:pt x="0" y="406400"/>
                  </a:lnTo>
                  <a:close/>
                </a:path>
              </a:pathLst>
            </a:custGeom>
            <a:solidFill>
              <a:srgbClr val="3F7E44"/>
            </a:solidFill>
          </p:spPr>
          <p:txBody>
            <a:bodyPr/>
            <a:lstStyle/>
            <a:p>
              <a:endParaRPr lang="en-US"/>
            </a:p>
          </p:txBody>
        </p:sp>
        <p:sp>
          <p:nvSpPr>
            <p:cNvPr id="17" name="TextBox 17"/>
            <p:cNvSpPr txBox="1"/>
            <p:nvPr/>
          </p:nvSpPr>
          <p:spPr>
            <a:xfrm>
              <a:off x="0" y="-19050"/>
              <a:ext cx="399590" cy="425450"/>
            </a:xfrm>
            <a:prstGeom prst="rect">
              <a:avLst/>
            </a:prstGeom>
          </p:spPr>
          <p:txBody>
            <a:bodyPr lIns="50800" tIns="50800" rIns="50800" bIns="50800" rtlCol="0" anchor="ctr"/>
            <a:lstStyle/>
            <a:p>
              <a:pPr algn="ctr">
                <a:lnSpc>
                  <a:spcPts val="1679"/>
                </a:lnSpc>
              </a:pPr>
              <a:endParaRPr/>
            </a:p>
          </p:txBody>
        </p:sp>
      </p:grpSp>
      <p:sp>
        <p:nvSpPr>
          <p:cNvPr id="18" name="Freeform 18"/>
          <p:cNvSpPr/>
          <p:nvPr/>
        </p:nvSpPr>
        <p:spPr>
          <a:xfrm>
            <a:off x="722057" y="523327"/>
            <a:ext cx="1084199" cy="861938"/>
          </a:xfrm>
          <a:custGeom>
            <a:avLst/>
            <a:gdLst/>
            <a:ahLst/>
            <a:cxnLst/>
            <a:rect l="l" t="t" r="r" b="b"/>
            <a:pathLst>
              <a:path w="1084199" h="861938">
                <a:moveTo>
                  <a:pt x="0" y="0"/>
                </a:moveTo>
                <a:lnTo>
                  <a:pt x="1084199" y="0"/>
                </a:lnTo>
                <a:lnTo>
                  <a:pt x="1084199" y="861938"/>
                </a:lnTo>
                <a:lnTo>
                  <a:pt x="0" y="8619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7498443" y="5732959"/>
            <a:ext cx="841393" cy="769875"/>
          </a:xfrm>
          <a:custGeom>
            <a:avLst/>
            <a:gdLst/>
            <a:ahLst/>
            <a:cxnLst/>
            <a:rect l="l" t="t" r="r" b="b"/>
            <a:pathLst>
              <a:path w="841393" h="769875">
                <a:moveTo>
                  <a:pt x="0" y="0"/>
                </a:moveTo>
                <a:lnTo>
                  <a:pt x="841393" y="0"/>
                </a:lnTo>
                <a:lnTo>
                  <a:pt x="841393" y="769875"/>
                </a:lnTo>
                <a:lnTo>
                  <a:pt x="0" y="769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TextBox 20"/>
          <p:cNvSpPr txBox="1"/>
          <p:nvPr/>
        </p:nvSpPr>
        <p:spPr>
          <a:xfrm>
            <a:off x="8597011" y="5816234"/>
            <a:ext cx="6466020" cy="1863853"/>
          </a:xfrm>
          <a:prstGeom prst="rect">
            <a:avLst/>
          </a:prstGeom>
        </p:spPr>
        <p:txBody>
          <a:bodyPr lIns="0" tIns="0" rIns="0" bIns="0" rtlCol="0" anchor="t">
            <a:spAutoFit/>
          </a:bodyPr>
          <a:lstStyle/>
          <a:p>
            <a:pPr algn="l">
              <a:lnSpc>
                <a:spcPts val="3456"/>
              </a:lnSpc>
            </a:pPr>
            <a:r>
              <a:rPr lang="en-US" sz="4000" dirty="0">
                <a:solidFill>
                  <a:srgbClr val="000000"/>
                </a:solidFill>
                <a:latin typeface="Dosis Bold"/>
                <a:ea typeface="Dosis Bold"/>
                <a:cs typeface="Dosis Bold"/>
                <a:sym typeface="Dosis Bold"/>
              </a:rPr>
              <a:t>Improving outcomes for people with SMI</a:t>
            </a:r>
          </a:p>
          <a:p>
            <a:pPr algn="l">
              <a:lnSpc>
                <a:spcPts val="2592"/>
              </a:lnSpc>
            </a:pPr>
            <a:r>
              <a:rPr lang="en-US" sz="3000" dirty="0">
                <a:solidFill>
                  <a:srgbClr val="000000"/>
                </a:solidFill>
                <a:latin typeface="Dosis"/>
                <a:ea typeface="Dosis"/>
                <a:cs typeface="Dosis"/>
                <a:sym typeface="Dosis"/>
              </a:rPr>
              <a:t>ICB efforts to reduce the difference in life expectancy for people with SMI, </a:t>
            </a:r>
            <a:r>
              <a:rPr lang="en-US" sz="3000" dirty="0" err="1">
                <a:solidFill>
                  <a:srgbClr val="000000"/>
                </a:solidFill>
                <a:latin typeface="Dosis"/>
                <a:ea typeface="Dosis"/>
                <a:cs typeface="Dosis"/>
                <a:sym typeface="Dosis"/>
              </a:rPr>
              <a:t>utilising</a:t>
            </a:r>
            <a:r>
              <a:rPr lang="en-US" sz="3000" dirty="0">
                <a:solidFill>
                  <a:srgbClr val="000000"/>
                </a:solidFill>
                <a:latin typeface="Dosis"/>
                <a:ea typeface="Dosis"/>
                <a:cs typeface="Dosis"/>
                <a:sym typeface="Dosis"/>
              </a:rPr>
              <a:t> social prescribing.</a:t>
            </a:r>
          </a:p>
        </p:txBody>
      </p:sp>
    </p:spTree>
  </p:cSld>
  <p:clrMapOvr>
    <a:masterClrMapping/>
  </p:clrMapOvr>
  <mc:AlternateContent xmlns:mc="http://schemas.openxmlformats.org/markup-compatibility/2006" xmlns:p14="http://schemas.microsoft.com/office/powerpoint/2010/main">
    <mc:Choice Requires="p14">
      <p:transition spd="slow" p14:dur="2000" advTm="66975"/>
    </mc:Choice>
    <mc:Fallback xmlns="">
      <p:transition spd="slow" advTm="6697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350620" y="5076968"/>
            <a:ext cx="3951029" cy="5240741"/>
          </a:xfrm>
          <a:custGeom>
            <a:avLst/>
            <a:gdLst/>
            <a:ahLst/>
            <a:cxnLst/>
            <a:rect l="l" t="t" r="r" b="b"/>
            <a:pathLst>
              <a:path w="3951029" h="5240741">
                <a:moveTo>
                  <a:pt x="0" y="0"/>
                </a:moveTo>
                <a:lnTo>
                  <a:pt x="3951029" y="0"/>
                </a:lnTo>
                <a:lnTo>
                  <a:pt x="3951029" y="5240740"/>
                </a:lnTo>
                <a:lnTo>
                  <a:pt x="0" y="5240740"/>
                </a:lnTo>
                <a:lnTo>
                  <a:pt x="0" y="0"/>
                </a:lnTo>
                <a:close/>
              </a:path>
            </a:pathLst>
          </a:custGeom>
          <a:blipFill>
            <a:blip r:embed="rId2"/>
            <a:stretch>
              <a:fillRect t="-53743" r="-283854" b="-123856"/>
            </a:stretch>
          </a:blipFill>
        </p:spPr>
        <p:txBody>
          <a:bodyPr/>
          <a:lstStyle/>
          <a:p>
            <a:endParaRPr lang="en-US"/>
          </a:p>
        </p:txBody>
      </p:sp>
      <p:sp>
        <p:nvSpPr>
          <p:cNvPr id="3" name="Freeform 3"/>
          <p:cNvSpPr/>
          <p:nvPr/>
        </p:nvSpPr>
        <p:spPr>
          <a:xfrm>
            <a:off x="672148" y="4873156"/>
            <a:ext cx="5174137" cy="5174137"/>
          </a:xfrm>
          <a:custGeom>
            <a:avLst/>
            <a:gdLst/>
            <a:ahLst/>
            <a:cxnLst/>
            <a:rect l="l" t="t" r="r" b="b"/>
            <a:pathLst>
              <a:path w="5174137" h="5174137">
                <a:moveTo>
                  <a:pt x="0" y="0"/>
                </a:moveTo>
                <a:lnTo>
                  <a:pt x="5174137" y="0"/>
                </a:lnTo>
                <a:lnTo>
                  <a:pt x="5174137" y="5174138"/>
                </a:lnTo>
                <a:lnTo>
                  <a:pt x="0" y="51741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194101" y="5219562"/>
            <a:ext cx="1025333" cy="234337"/>
          </a:xfrm>
          <a:prstGeom prst="rect">
            <a:avLst/>
          </a:prstGeom>
        </p:spPr>
        <p:txBody>
          <a:bodyPr lIns="0" tIns="0" rIns="0" bIns="0" rtlCol="0" anchor="t">
            <a:spAutoFit/>
          </a:bodyPr>
          <a:lstStyle/>
          <a:p>
            <a:pPr algn="l">
              <a:lnSpc>
                <a:spcPts val="1946"/>
              </a:lnSpc>
            </a:pPr>
            <a:r>
              <a:rPr lang="en-US" sz="1172">
                <a:solidFill>
                  <a:srgbClr val="000000"/>
                </a:solidFill>
                <a:latin typeface="Open Sauce Medium"/>
                <a:ea typeface="Open Sauce Medium"/>
                <a:cs typeface="Open Sauce Medium"/>
                <a:sym typeface="Open Sauce Medium"/>
              </a:rPr>
              <a:t>Action</a:t>
            </a:r>
          </a:p>
        </p:txBody>
      </p:sp>
      <p:sp>
        <p:nvSpPr>
          <p:cNvPr id="5" name="TextBox 5"/>
          <p:cNvSpPr txBox="1"/>
          <p:nvPr/>
        </p:nvSpPr>
        <p:spPr>
          <a:xfrm>
            <a:off x="3760213" y="5219562"/>
            <a:ext cx="1412896" cy="234337"/>
          </a:xfrm>
          <a:prstGeom prst="rect">
            <a:avLst/>
          </a:prstGeom>
        </p:spPr>
        <p:txBody>
          <a:bodyPr lIns="0" tIns="0" rIns="0" bIns="0" rtlCol="0" anchor="t">
            <a:spAutoFit/>
          </a:bodyPr>
          <a:lstStyle/>
          <a:p>
            <a:pPr algn="l">
              <a:lnSpc>
                <a:spcPts val="1946"/>
              </a:lnSpc>
            </a:pPr>
            <a:r>
              <a:rPr lang="en-US" sz="1172">
                <a:solidFill>
                  <a:srgbClr val="000000"/>
                </a:solidFill>
                <a:latin typeface="Open Sauce Medium"/>
                <a:ea typeface="Open Sauce Medium"/>
                <a:cs typeface="Open Sauce Medium"/>
                <a:sym typeface="Open Sauce Medium"/>
              </a:rPr>
              <a:t>Lead Organisation</a:t>
            </a:r>
          </a:p>
        </p:txBody>
      </p:sp>
      <p:sp>
        <p:nvSpPr>
          <p:cNvPr id="6" name="TextBox 6"/>
          <p:cNvSpPr txBox="1"/>
          <p:nvPr/>
        </p:nvSpPr>
        <p:spPr>
          <a:xfrm>
            <a:off x="1194101" y="5625570"/>
            <a:ext cx="2146263" cy="4190672"/>
          </a:xfrm>
          <a:prstGeom prst="rect">
            <a:avLst/>
          </a:prstGeom>
        </p:spPr>
        <p:txBody>
          <a:bodyPr lIns="0" tIns="0" rIns="0" bIns="0" rtlCol="0" anchor="t">
            <a:spAutoFit/>
          </a:bodyPr>
          <a:lstStyle/>
          <a:p>
            <a:pPr marL="0" lvl="0" indent="0" algn="l">
              <a:lnSpc>
                <a:spcPts val="1593"/>
              </a:lnSpc>
              <a:spcBef>
                <a:spcPct val="0"/>
              </a:spcBef>
            </a:pPr>
            <a:r>
              <a:rPr lang="en-US" sz="1137">
                <a:solidFill>
                  <a:srgbClr val="000000"/>
                </a:solidFill>
                <a:latin typeface="Open Sauce Light"/>
                <a:ea typeface="Open Sauce Light"/>
                <a:cs typeface="Open Sauce Light"/>
                <a:sym typeface="Open Sauce Light"/>
              </a:rPr>
              <a:t>13. Integrated care systems should fund and commission voluntary and community sector partners to maximise their sustainability while retaining their independence, flexibility, and creativity. This may mean offering longer-term funding, encouraging provider alliance arrangements between voluntary and community sector organisations, and using grant programmes to support innovation. There is good evidence that voluntary and community sector organisations can deliver better outcomes by tailoring support to diverse communities.</a:t>
            </a:r>
          </a:p>
        </p:txBody>
      </p:sp>
      <p:sp>
        <p:nvSpPr>
          <p:cNvPr id="7" name="AutoShape 7"/>
          <p:cNvSpPr/>
          <p:nvPr/>
        </p:nvSpPr>
        <p:spPr>
          <a:xfrm flipV="1">
            <a:off x="3533603" y="5716302"/>
            <a:ext cx="0" cy="3628206"/>
          </a:xfrm>
          <a:prstGeom prst="line">
            <a:avLst/>
          </a:prstGeom>
          <a:ln w="38100" cap="flat">
            <a:solidFill>
              <a:srgbClr val="47DEE4"/>
            </a:solidFill>
            <a:prstDash val="sysDot"/>
            <a:headEnd type="none" w="sm" len="sm"/>
            <a:tailEnd type="none" w="sm" len="sm"/>
          </a:ln>
        </p:spPr>
        <p:txBody>
          <a:bodyPr/>
          <a:lstStyle/>
          <a:p>
            <a:endParaRPr lang="en-US"/>
          </a:p>
        </p:txBody>
      </p:sp>
      <p:sp>
        <p:nvSpPr>
          <p:cNvPr id="8" name="TextBox 8"/>
          <p:cNvSpPr txBox="1"/>
          <p:nvPr/>
        </p:nvSpPr>
        <p:spPr>
          <a:xfrm>
            <a:off x="672148" y="2800884"/>
            <a:ext cx="16876082" cy="1789938"/>
          </a:xfrm>
          <a:prstGeom prst="rect">
            <a:avLst/>
          </a:prstGeom>
        </p:spPr>
        <p:txBody>
          <a:bodyPr lIns="0" tIns="0" rIns="0" bIns="0" rtlCol="0" anchor="t">
            <a:spAutoFit/>
          </a:bodyPr>
          <a:lstStyle/>
          <a:p>
            <a:pPr algn="l">
              <a:lnSpc>
                <a:spcPts val="3456"/>
              </a:lnSpc>
            </a:pPr>
            <a:r>
              <a:rPr lang="en-US" sz="4000">
                <a:solidFill>
                  <a:srgbClr val="000000"/>
                </a:solidFill>
                <a:latin typeface="Dosis"/>
                <a:ea typeface="Dosis"/>
                <a:cs typeface="Dosis"/>
                <a:sym typeface="Dosis"/>
              </a:rPr>
              <a:t>The Commission acknowledged that community wellbeing is more than the sum of people’s individual wellbeing and that communities that have good mental wellbeing have strong social networks, trust and reciprocity as well as power and control. This resulted in a very important final recommendation for action.</a:t>
            </a:r>
          </a:p>
        </p:txBody>
      </p:sp>
      <p:sp>
        <p:nvSpPr>
          <p:cNvPr id="9" name="TextBox 9"/>
          <p:cNvSpPr txBox="1"/>
          <p:nvPr/>
        </p:nvSpPr>
        <p:spPr>
          <a:xfrm>
            <a:off x="2219434" y="633375"/>
            <a:ext cx="15859757" cy="1843659"/>
          </a:xfrm>
          <a:prstGeom prst="rect">
            <a:avLst/>
          </a:prstGeom>
        </p:spPr>
        <p:txBody>
          <a:bodyPr lIns="0" tIns="0" rIns="0" bIns="0" rtlCol="0" anchor="t">
            <a:spAutoFit/>
          </a:bodyPr>
          <a:lstStyle/>
          <a:p>
            <a:pPr algn="l">
              <a:lnSpc>
                <a:spcPts val="7128"/>
              </a:lnSpc>
            </a:pPr>
            <a:r>
              <a:rPr lang="en-US" sz="6600">
                <a:solidFill>
                  <a:srgbClr val="EE7624"/>
                </a:solidFill>
                <a:latin typeface="Dosis"/>
                <a:ea typeface="Dosis"/>
                <a:cs typeface="Dosis"/>
                <a:sym typeface="Dosis"/>
              </a:rPr>
              <a:t>Thriving communities and the voluntary and community sector</a:t>
            </a:r>
          </a:p>
        </p:txBody>
      </p:sp>
      <p:sp>
        <p:nvSpPr>
          <p:cNvPr id="10" name="TextBox 10"/>
          <p:cNvSpPr txBox="1"/>
          <p:nvPr/>
        </p:nvSpPr>
        <p:spPr>
          <a:xfrm>
            <a:off x="3760213" y="5701549"/>
            <a:ext cx="1571320" cy="390197"/>
          </a:xfrm>
          <a:prstGeom prst="rect">
            <a:avLst/>
          </a:prstGeom>
        </p:spPr>
        <p:txBody>
          <a:bodyPr lIns="0" tIns="0" rIns="0" bIns="0" rtlCol="0" anchor="t">
            <a:spAutoFit/>
          </a:bodyPr>
          <a:lstStyle/>
          <a:p>
            <a:pPr algn="l">
              <a:lnSpc>
                <a:spcPts val="1593"/>
              </a:lnSpc>
            </a:pPr>
            <a:r>
              <a:rPr lang="en-US" sz="1137">
                <a:solidFill>
                  <a:srgbClr val="000000"/>
                </a:solidFill>
                <a:latin typeface="Open Sauce"/>
                <a:ea typeface="Open Sauce"/>
                <a:cs typeface="Open Sauce"/>
                <a:sym typeface="Open Sauce"/>
              </a:rPr>
              <a:t>Intergrated Care Boards</a:t>
            </a:r>
          </a:p>
        </p:txBody>
      </p:sp>
      <p:sp>
        <p:nvSpPr>
          <p:cNvPr id="11" name="Freeform 11"/>
          <p:cNvSpPr/>
          <p:nvPr/>
        </p:nvSpPr>
        <p:spPr>
          <a:xfrm>
            <a:off x="6544940" y="5127043"/>
            <a:ext cx="841393" cy="769875"/>
          </a:xfrm>
          <a:custGeom>
            <a:avLst/>
            <a:gdLst/>
            <a:ahLst/>
            <a:cxnLst/>
            <a:rect l="l" t="t" r="r" b="b"/>
            <a:pathLst>
              <a:path w="841393" h="769875">
                <a:moveTo>
                  <a:pt x="0" y="0"/>
                </a:moveTo>
                <a:lnTo>
                  <a:pt x="841393" y="0"/>
                </a:lnTo>
                <a:lnTo>
                  <a:pt x="841393" y="769874"/>
                </a:lnTo>
                <a:lnTo>
                  <a:pt x="0" y="7698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7643508" y="5210317"/>
            <a:ext cx="6466020" cy="2073403"/>
          </a:xfrm>
          <a:prstGeom prst="rect">
            <a:avLst/>
          </a:prstGeom>
        </p:spPr>
        <p:txBody>
          <a:bodyPr lIns="0" tIns="0" rIns="0" bIns="0" rtlCol="0" anchor="t">
            <a:spAutoFit/>
          </a:bodyPr>
          <a:lstStyle/>
          <a:p>
            <a:pPr algn="l">
              <a:lnSpc>
                <a:spcPts val="3456"/>
              </a:lnSpc>
            </a:pPr>
            <a:r>
              <a:rPr lang="en-US" sz="4000">
                <a:solidFill>
                  <a:srgbClr val="000000"/>
                </a:solidFill>
                <a:latin typeface="Dosis Bold"/>
                <a:ea typeface="Dosis Bold"/>
                <a:cs typeface="Dosis Bold"/>
                <a:sym typeface="Dosis Bold"/>
              </a:rPr>
              <a:t>Culture Inclusion Network</a:t>
            </a:r>
          </a:p>
          <a:p>
            <a:pPr algn="l">
              <a:lnSpc>
                <a:spcPts val="2592"/>
              </a:lnSpc>
            </a:pPr>
            <a:r>
              <a:rPr lang="en-US" sz="3000">
                <a:solidFill>
                  <a:srgbClr val="000000"/>
                </a:solidFill>
                <a:latin typeface="Dosis"/>
                <a:ea typeface="Dosis"/>
                <a:cs typeface="Dosis"/>
                <a:sym typeface="Dosis"/>
              </a:rPr>
              <a:t>Bringing grassroots VCFSE organisations serving ethnic minority communities together to meaningfully shape and influence decision-making and service redesign.</a:t>
            </a:r>
          </a:p>
        </p:txBody>
      </p:sp>
      <p:sp>
        <p:nvSpPr>
          <p:cNvPr id="13" name="Freeform 13"/>
          <p:cNvSpPr/>
          <p:nvPr/>
        </p:nvSpPr>
        <p:spPr>
          <a:xfrm>
            <a:off x="6544940" y="7747413"/>
            <a:ext cx="841393" cy="769875"/>
          </a:xfrm>
          <a:custGeom>
            <a:avLst/>
            <a:gdLst/>
            <a:ahLst/>
            <a:cxnLst/>
            <a:rect l="l" t="t" r="r" b="b"/>
            <a:pathLst>
              <a:path w="841393" h="769875">
                <a:moveTo>
                  <a:pt x="0" y="0"/>
                </a:moveTo>
                <a:lnTo>
                  <a:pt x="841393" y="0"/>
                </a:lnTo>
                <a:lnTo>
                  <a:pt x="841393" y="769875"/>
                </a:lnTo>
                <a:lnTo>
                  <a:pt x="0" y="769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TextBox 14"/>
          <p:cNvSpPr txBox="1"/>
          <p:nvPr/>
        </p:nvSpPr>
        <p:spPr>
          <a:xfrm>
            <a:off x="7643508" y="7830688"/>
            <a:ext cx="6466020" cy="1749553"/>
          </a:xfrm>
          <a:prstGeom prst="rect">
            <a:avLst/>
          </a:prstGeom>
        </p:spPr>
        <p:txBody>
          <a:bodyPr lIns="0" tIns="0" rIns="0" bIns="0" rtlCol="0" anchor="t">
            <a:spAutoFit/>
          </a:bodyPr>
          <a:lstStyle/>
          <a:p>
            <a:pPr algn="l">
              <a:lnSpc>
                <a:spcPts val="3456"/>
              </a:lnSpc>
            </a:pPr>
            <a:r>
              <a:rPr lang="en-US" sz="4000">
                <a:solidFill>
                  <a:srgbClr val="000000"/>
                </a:solidFill>
                <a:latin typeface="Dosis Bold"/>
                <a:ea typeface="Dosis Bold"/>
                <a:cs typeface="Dosis Bold"/>
                <a:sym typeface="Dosis Bold"/>
              </a:rPr>
              <a:t>Mental Health Collaborative</a:t>
            </a:r>
          </a:p>
          <a:p>
            <a:pPr algn="l">
              <a:lnSpc>
                <a:spcPts val="2592"/>
              </a:lnSpc>
            </a:pPr>
            <a:r>
              <a:rPr lang="en-US" sz="3000">
                <a:solidFill>
                  <a:srgbClr val="000000"/>
                </a:solidFill>
                <a:latin typeface="Dosis"/>
                <a:ea typeface="Dosis"/>
                <a:cs typeface="Dosis"/>
                <a:sym typeface="Dosis"/>
              </a:rPr>
              <a:t>A cross organisational approach to mental wellbeing including the voluntary sector and those with lived experience at the centre of system wide decision making.</a:t>
            </a:r>
          </a:p>
        </p:txBody>
      </p:sp>
      <p:grpSp>
        <p:nvGrpSpPr>
          <p:cNvPr id="15" name="Group 15"/>
          <p:cNvGrpSpPr/>
          <p:nvPr/>
        </p:nvGrpSpPr>
        <p:grpSpPr>
          <a:xfrm>
            <a:off x="577601" y="727720"/>
            <a:ext cx="1233000" cy="1254014"/>
            <a:chOff x="0" y="0"/>
            <a:chExt cx="399590" cy="406400"/>
          </a:xfrm>
        </p:grpSpPr>
        <p:sp>
          <p:nvSpPr>
            <p:cNvPr id="16" name="Freeform 16"/>
            <p:cNvSpPr/>
            <p:nvPr/>
          </p:nvSpPr>
          <p:spPr>
            <a:xfrm>
              <a:off x="0" y="0"/>
              <a:ext cx="399590" cy="406400"/>
            </a:xfrm>
            <a:custGeom>
              <a:avLst/>
              <a:gdLst/>
              <a:ahLst/>
              <a:cxnLst/>
              <a:rect l="l" t="t" r="r" b="b"/>
              <a:pathLst>
                <a:path w="399590" h="406400">
                  <a:moveTo>
                    <a:pt x="0" y="0"/>
                  </a:moveTo>
                  <a:lnTo>
                    <a:pt x="399590" y="0"/>
                  </a:lnTo>
                  <a:lnTo>
                    <a:pt x="399590" y="406400"/>
                  </a:lnTo>
                  <a:lnTo>
                    <a:pt x="0" y="406400"/>
                  </a:lnTo>
                  <a:close/>
                </a:path>
              </a:pathLst>
            </a:custGeom>
            <a:solidFill>
              <a:srgbClr val="56C02B"/>
            </a:solidFill>
          </p:spPr>
          <p:txBody>
            <a:bodyPr/>
            <a:lstStyle/>
            <a:p>
              <a:endParaRPr lang="en-US"/>
            </a:p>
          </p:txBody>
        </p:sp>
        <p:sp>
          <p:nvSpPr>
            <p:cNvPr id="17" name="TextBox 17"/>
            <p:cNvSpPr txBox="1"/>
            <p:nvPr/>
          </p:nvSpPr>
          <p:spPr>
            <a:xfrm>
              <a:off x="0" y="-19050"/>
              <a:ext cx="399590" cy="425450"/>
            </a:xfrm>
            <a:prstGeom prst="rect">
              <a:avLst/>
            </a:prstGeom>
          </p:spPr>
          <p:txBody>
            <a:bodyPr lIns="50800" tIns="50800" rIns="50800" bIns="50800" rtlCol="0" anchor="ctr"/>
            <a:lstStyle/>
            <a:p>
              <a:pPr algn="ctr">
                <a:lnSpc>
                  <a:spcPts val="1679"/>
                </a:lnSpc>
              </a:pPr>
              <a:endParaRPr/>
            </a:p>
          </p:txBody>
        </p:sp>
      </p:grpSp>
      <p:sp>
        <p:nvSpPr>
          <p:cNvPr id="18" name="Freeform 18"/>
          <p:cNvSpPr/>
          <p:nvPr/>
        </p:nvSpPr>
        <p:spPr>
          <a:xfrm>
            <a:off x="724615" y="1029524"/>
            <a:ext cx="894029" cy="650406"/>
          </a:xfrm>
          <a:custGeom>
            <a:avLst/>
            <a:gdLst/>
            <a:ahLst/>
            <a:cxnLst/>
            <a:rect l="l" t="t" r="r" b="b"/>
            <a:pathLst>
              <a:path w="894029" h="650406">
                <a:moveTo>
                  <a:pt x="0" y="0"/>
                </a:moveTo>
                <a:lnTo>
                  <a:pt x="894029" y="0"/>
                </a:lnTo>
                <a:lnTo>
                  <a:pt x="894029" y="650406"/>
                </a:lnTo>
                <a:lnTo>
                  <a:pt x="0" y="6504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71871"/>
    </mc:Choice>
    <mc:Fallback xmlns="">
      <p:transition spd="slow" advTm="7187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350620" y="5076968"/>
            <a:ext cx="3951029" cy="5240741"/>
          </a:xfrm>
          <a:custGeom>
            <a:avLst/>
            <a:gdLst/>
            <a:ahLst/>
            <a:cxnLst/>
            <a:rect l="l" t="t" r="r" b="b"/>
            <a:pathLst>
              <a:path w="3951029" h="5240741">
                <a:moveTo>
                  <a:pt x="0" y="0"/>
                </a:moveTo>
                <a:lnTo>
                  <a:pt x="3951029" y="0"/>
                </a:lnTo>
                <a:lnTo>
                  <a:pt x="3951029" y="5240740"/>
                </a:lnTo>
                <a:lnTo>
                  <a:pt x="0" y="5240740"/>
                </a:lnTo>
                <a:lnTo>
                  <a:pt x="0" y="0"/>
                </a:lnTo>
                <a:close/>
              </a:path>
            </a:pathLst>
          </a:custGeom>
          <a:blipFill>
            <a:blip r:embed="rId2"/>
            <a:stretch>
              <a:fillRect t="-53743" r="-283854" b="-123856"/>
            </a:stretch>
          </a:blipFill>
        </p:spPr>
        <p:txBody>
          <a:bodyPr/>
          <a:lstStyle/>
          <a:p>
            <a:endParaRPr lang="en-US"/>
          </a:p>
        </p:txBody>
      </p:sp>
      <p:sp>
        <p:nvSpPr>
          <p:cNvPr id="3" name="Freeform 3"/>
          <p:cNvSpPr/>
          <p:nvPr/>
        </p:nvSpPr>
        <p:spPr>
          <a:xfrm>
            <a:off x="672148" y="2215765"/>
            <a:ext cx="857594" cy="967666"/>
          </a:xfrm>
          <a:custGeom>
            <a:avLst/>
            <a:gdLst/>
            <a:ahLst/>
            <a:cxnLst/>
            <a:rect l="l" t="t" r="r" b="b"/>
            <a:pathLst>
              <a:path w="857594" h="967666">
                <a:moveTo>
                  <a:pt x="0" y="0"/>
                </a:moveTo>
                <a:lnTo>
                  <a:pt x="857594" y="0"/>
                </a:lnTo>
                <a:lnTo>
                  <a:pt x="857594" y="967666"/>
                </a:lnTo>
                <a:lnTo>
                  <a:pt x="0" y="9676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2740678" y="3951543"/>
            <a:ext cx="1078251" cy="1041860"/>
          </a:xfrm>
          <a:custGeom>
            <a:avLst/>
            <a:gdLst/>
            <a:ahLst/>
            <a:cxnLst/>
            <a:rect l="l" t="t" r="r" b="b"/>
            <a:pathLst>
              <a:path w="1078251" h="1041860">
                <a:moveTo>
                  <a:pt x="0" y="0"/>
                </a:moveTo>
                <a:lnTo>
                  <a:pt x="1078251" y="0"/>
                </a:lnTo>
                <a:lnTo>
                  <a:pt x="1078251" y="1041860"/>
                </a:lnTo>
                <a:lnTo>
                  <a:pt x="0" y="10418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2740678" y="6748801"/>
            <a:ext cx="877352" cy="1195710"/>
          </a:xfrm>
          <a:custGeom>
            <a:avLst/>
            <a:gdLst/>
            <a:ahLst/>
            <a:cxnLst/>
            <a:rect l="l" t="t" r="r" b="b"/>
            <a:pathLst>
              <a:path w="877352" h="1195710">
                <a:moveTo>
                  <a:pt x="0" y="0"/>
                </a:moveTo>
                <a:lnTo>
                  <a:pt x="877352" y="0"/>
                </a:lnTo>
                <a:lnTo>
                  <a:pt x="877352" y="1195710"/>
                </a:lnTo>
                <a:lnTo>
                  <a:pt x="0" y="1195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8907886" y="4006634"/>
            <a:ext cx="1380262" cy="931677"/>
          </a:xfrm>
          <a:custGeom>
            <a:avLst/>
            <a:gdLst/>
            <a:ahLst/>
            <a:cxnLst/>
            <a:rect l="l" t="t" r="r" b="b"/>
            <a:pathLst>
              <a:path w="1380262" h="931677">
                <a:moveTo>
                  <a:pt x="0" y="0"/>
                </a:moveTo>
                <a:lnTo>
                  <a:pt x="1380262" y="0"/>
                </a:lnTo>
                <a:lnTo>
                  <a:pt x="1380262" y="931678"/>
                </a:lnTo>
                <a:lnTo>
                  <a:pt x="0" y="93167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a:off x="8913118" y="6583409"/>
            <a:ext cx="1261002" cy="974124"/>
          </a:xfrm>
          <a:custGeom>
            <a:avLst/>
            <a:gdLst/>
            <a:ahLst/>
            <a:cxnLst/>
            <a:rect l="l" t="t" r="r" b="b"/>
            <a:pathLst>
              <a:path w="1261002" h="974124">
                <a:moveTo>
                  <a:pt x="0" y="0"/>
                </a:moveTo>
                <a:lnTo>
                  <a:pt x="1261002" y="0"/>
                </a:lnTo>
                <a:lnTo>
                  <a:pt x="1261002" y="974124"/>
                </a:lnTo>
                <a:lnTo>
                  <a:pt x="0" y="9741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TextBox 8"/>
          <p:cNvSpPr txBox="1"/>
          <p:nvPr/>
        </p:nvSpPr>
        <p:spPr>
          <a:xfrm>
            <a:off x="672148" y="897383"/>
            <a:ext cx="15859757" cy="938784"/>
          </a:xfrm>
          <a:prstGeom prst="rect">
            <a:avLst/>
          </a:prstGeom>
        </p:spPr>
        <p:txBody>
          <a:bodyPr lIns="0" tIns="0" rIns="0" bIns="0" rtlCol="0" anchor="t">
            <a:spAutoFit/>
          </a:bodyPr>
          <a:lstStyle/>
          <a:p>
            <a:pPr algn="l">
              <a:lnSpc>
                <a:spcPts val="7128"/>
              </a:lnSpc>
            </a:pPr>
            <a:r>
              <a:rPr lang="en-US" sz="6600">
                <a:solidFill>
                  <a:srgbClr val="EE7624"/>
                </a:solidFill>
                <a:latin typeface="Dosis"/>
                <a:ea typeface="Dosis"/>
                <a:cs typeface="Dosis"/>
                <a:sym typeface="Dosis"/>
              </a:rPr>
              <a:t>Future Opportunities </a:t>
            </a:r>
          </a:p>
        </p:txBody>
      </p:sp>
      <p:sp>
        <p:nvSpPr>
          <p:cNvPr id="9" name="TextBox 9"/>
          <p:cNvSpPr txBox="1"/>
          <p:nvPr/>
        </p:nvSpPr>
        <p:spPr>
          <a:xfrm>
            <a:off x="1756860" y="2349115"/>
            <a:ext cx="13901697" cy="913638"/>
          </a:xfrm>
          <a:prstGeom prst="rect">
            <a:avLst/>
          </a:prstGeom>
        </p:spPr>
        <p:txBody>
          <a:bodyPr lIns="0" tIns="0" rIns="0" bIns="0" rtlCol="0" anchor="t">
            <a:spAutoFit/>
          </a:bodyPr>
          <a:lstStyle/>
          <a:p>
            <a:pPr algn="l">
              <a:lnSpc>
                <a:spcPts val="3455"/>
              </a:lnSpc>
            </a:pPr>
            <a:r>
              <a:rPr lang="en-US" sz="3999">
                <a:solidFill>
                  <a:srgbClr val="000000"/>
                </a:solidFill>
                <a:latin typeface="Dosis"/>
                <a:ea typeface="Dosis"/>
                <a:cs typeface="Dosis"/>
                <a:sym typeface="Dosis"/>
              </a:rPr>
              <a:t>Setting out </a:t>
            </a:r>
            <a:r>
              <a:rPr lang="en-US" sz="3999">
                <a:solidFill>
                  <a:srgbClr val="000000"/>
                </a:solidFill>
                <a:latin typeface="Dosis Bold"/>
                <a:ea typeface="Dosis Bold"/>
                <a:cs typeface="Dosis Bold"/>
                <a:sym typeface="Dosis Bold"/>
              </a:rPr>
              <a:t>future opportunities</a:t>
            </a:r>
            <a:r>
              <a:rPr lang="en-US" sz="3999">
                <a:solidFill>
                  <a:srgbClr val="000000"/>
                </a:solidFill>
                <a:latin typeface="Dosis"/>
                <a:ea typeface="Dosis"/>
                <a:cs typeface="Dosis"/>
                <a:sym typeface="Dosis"/>
              </a:rPr>
              <a:t> and outlining what more we can do in the WMCA</a:t>
            </a:r>
          </a:p>
        </p:txBody>
      </p:sp>
      <p:sp>
        <p:nvSpPr>
          <p:cNvPr id="10" name="TextBox 10"/>
          <p:cNvSpPr txBox="1"/>
          <p:nvPr/>
        </p:nvSpPr>
        <p:spPr>
          <a:xfrm>
            <a:off x="4410608" y="3946034"/>
            <a:ext cx="3897202" cy="2228088"/>
          </a:xfrm>
          <a:prstGeom prst="rect">
            <a:avLst/>
          </a:prstGeom>
        </p:spPr>
        <p:txBody>
          <a:bodyPr lIns="0" tIns="0" rIns="0" bIns="0" rtlCol="0" anchor="t">
            <a:spAutoFit/>
          </a:bodyPr>
          <a:lstStyle/>
          <a:p>
            <a:pPr algn="l">
              <a:lnSpc>
                <a:spcPts val="3455"/>
              </a:lnSpc>
            </a:pPr>
            <a:r>
              <a:rPr lang="en-US" sz="3999">
                <a:solidFill>
                  <a:srgbClr val="000000"/>
                </a:solidFill>
                <a:latin typeface="Dosis"/>
                <a:ea typeface="Dosis"/>
                <a:cs typeface="Dosis"/>
                <a:sym typeface="Dosis"/>
              </a:rPr>
              <a:t>Developing a West Midlands Mental Health Commission Legacy ‘community of practice’</a:t>
            </a:r>
          </a:p>
        </p:txBody>
      </p:sp>
      <p:sp>
        <p:nvSpPr>
          <p:cNvPr id="11" name="TextBox 11"/>
          <p:cNvSpPr txBox="1"/>
          <p:nvPr/>
        </p:nvSpPr>
        <p:spPr>
          <a:xfrm>
            <a:off x="4316973" y="6716759"/>
            <a:ext cx="4127557" cy="3104388"/>
          </a:xfrm>
          <a:prstGeom prst="rect">
            <a:avLst/>
          </a:prstGeom>
        </p:spPr>
        <p:txBody>
          <a:bodyPr lIns="0" tIns="0" rIns="0" bIns="0" rtlCol="0" anchor="t">
            <a:spAutoFit/>
          </a:bodyPr>
          <a:lstStyle/>
          <a:p>
            <a:pPr algn="l">
              <a:lnSpc>
                <a:spcPts val="3455"/>
              </a:lnSpc>
            </a:pPr>
            <a:r>
              <a:rPr lang="en-US" sz="3999">
                <a:solidFill>
                  <a:srgbClr val="000000"/>
                </a:solidFill>
                <a:latin typeface="Dosis"/>
                <a:ea typeface="Dosis"/>
                <a:cs typeface="Dosis"/>
                <a:sym typeface="Dosis"/>
              </a:rPr>
              <a:t>A committment to HiAP and a system wide focus on physical activity through the publication of Health of the Region</a:t>
            </a:r>
          </a:p>
        </p:txBody>
      </p:sp>
      <p:sp>
        <p:nvSpPr>
          <p:cNvPr id="12" name="TextBox 12"/>
          <p:cNvSpPr txBox="1"/>
          <p:nvPr/>
        </p:nvSpPr>
        <p:spPr>
          <a:xfrm>
            <a:off x="10887651" y="3946034"/>
            <a:ext cx="4113800" cy="1789938"/>
          </a:xfrm>
          <a:prstGeom prst="rect">
            <a:avLst/>
          </a:prstGeom>
        </p:spPr>
        <p:txBody>
          <a:bodyPr lIns="0" tIns="0" rIns="0" bIns="0" rtlCol="0" anchor="t">
            <a:spAutoFit/>
          </a:bodyPr>
          <a:lstStyle/>
          <a:p>
            <a:pPr algn="l">
              <a:lnSpc>
                <a:spcPts val="3455"/>
              </a:lnSpc>
            </a:pPr>
            <a:r>
              <a:rPr lang="en-US" sz="3999">
                <a:solidFill>
                  <a:srgbClr val="000000"/>
                </a:solidFill>
                <a:latin typeface="Dosis"/>
                <a:ea typeface="Dosis"/>
                <a:cs typeface="Dosis"/>
                <a:sym typeface="Dosis"/>
              </a:rPr>
              <a:t>Becoming a Marmot Region, setting a benchmark for health equity</a:t>
            </a:r>
          </a:p>
        </p:txBody>
      </p:sp>
      <p:sp>
        <p:nvSpPr>
          <p:cNvPr id="13" name="TextBox 13"/>
          <p:cNvSpPr txBox="1"/>
          <p:nvPr/>
        </p:nvSpPr>
        <p:spPr>
          <a:xfrm>
            <a:off x="10887651" y="6716759"/>
            <a:ext cx="5004642" cy="3104388"/>
          </a:xfrm>
          <a:prstGeom prst="rect">
            <a:avLst/>
          </a:prstGeom>
        </p:spPr>
        <p:txBody>
          <a:bodyPr lIns="0" tIns="0" rIns="0" bIns="0" rtlCol="0" anchor="t">
            <a:spAutoFit/>
          </a:bodyPr>
          <a:lstStyle/>
          <a:p>
            <a:pPr algn="l">
              <a:lnSpc>
                <a:spcPts val="3455"/>
              </a:lnSpc>
            </a:pPr>
            <a:r>
              <a:rPr lang="en-US" sz="3999">
                <a:solidFill>
                  <a:srgbClr val="000000"/>
                </a:solidFill>
                <a:latin typeface="Dosis"/>
                <a:ea typeface="Dosis"/>
                <a:cs typeface="Dosis"/>
                <a:sym typeface="Dosis"/>
              </a:rPr>
              <a:t>Working alongside the Young Combined Authority and Race Equality Taskforce to drive further change and reduce mental health inequality</a:t>
            </a:r>
          </a:p>
        </p:txBody>
      </p:sp>
    </p:spTree>
  </p:cSld>
  <p:clrMapOvr>
    <a:masterClrMapping/>
  </p:clrMapOvr>
  <mc:AlternateContent xmlns:mc="http://schemas.openxmlformats.org/markup-compatibility/2006" xmlns:p14="http://schemas.microsoft.com/office/powerpoint/2010/main">
    <mc:Choice Requires="p14">
      <p:transition spd="slow" p14:dur="2000" advTm="65455"/>
    </mc:Choice>
    <mc:Fallback xmlns="">
      <p:transition spd="slow" advTm="6545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350620" y="5076968"/>
            <a:ext cx="3951029" cy="5240741"/>
          </a:xfrm>
          <a:custGeom>
            <a:avLst/>
            <a:gdLst/>
            <a:ahLst/>
            <a:cxnLst/>
            <a:rect l="l" t="t" r="r" b="b"/>
            <a:pathLst>
              <a:path w="3951029" h="5240741">
                <a:moveTo>
                  <a:pt x="0" y="0"/>
                </a:moveTo>
                <a:lnTo>
                  <a:pt x="3951029" y="0"/>
                </a:lnTo>
                <a:lnTo>
                  <a:pt x="3951029" y="5240740"/>
                </a:lnTo>
                <a:lnTo>
                  <a:pt x="0" y="5240740"/>
                </a:lnTo>
                <a:lnTo>
                  <a:pt x="0" y="0"/>
                </a:lnTo>
                <a:close/>
              </a:path>
            </a:pathLst>
          </a:custGeom>
          <a:blipFill>
            <a:blip r:embed="rId2"/>
            <a:stretch>
              <a:fillRect t="-53743" r="-283854" b="-123856"/>
            </a:stretch>
          </a:blipFill>
        </p:spPr>
        <p:txBody>
          <a:bodyPr/>
          <a:lstStyle/>
          <a:p>
            <a:endParaRPr lang="en-US"/>
          </a:p>
        </p:txBody>
      </p:sp>
      <p:sp>
        <p:nvSpPr>
          <p:cNvPr id="3" name="TextBox 3"/>
          <p:cNvSpPr txBox="1"/>
          <p:nvPr/>
        </p:nvSpPr>
        <p:spPr>
          <a:xfrm>
            <a:off x="483111" y="1949018"/>
            <a:ext cx="4382577" cy="6609588"/>
          </a:xfrm>
          <a:prstGeom prst="rect">
            <a:avLst/>
          </a:prstGeom>
        </p:spPr>
        <p:txBody>
          <a:bodyPr lIns="0" tIns="0" rIns="0" bIns="0" rtlCol="0" anchor="t">
            <a:spAutoFit/>
          </a:bodyPr>
          <a:lstStyle/>
          <a:p>
            <a:pPr algn="l">
              <a:lnSpc>
                <a:spcPts val="3456"/>
              </a:lnSpc>
            </a:pPr>
            <a:r>
              <a:rPr lang="en-US" sz="4000">
                <a:solidFill>
                  <a:srgbClr val="000000"/>
                </a:solidFill>
                <a:latin typeface="Dosis"/>
                <a:ea typeface="Dosis"/>
                <a:cs typeface="Dosis"/>
                <a:sym typeface="Dosis"/>
              </a:rPr>
              <a:t>In 2023, the West Midlands Mental Health Commission was convened to assess the impact that the coronavirus (COVID-19) pandemic had had on the mental health and wellbeing of the West Midlands population, and to understand what action could be taken regionally to respond to those impacts. </a:t>
            </a:r>
          </a:p>
        </p:txBody>
      </p:sp>
      <p:sp>
        <p:nvSpPr>
          <p:cNvPr id="4" name="TextBox 4"/>
          <p:cNvSpPr txBox="1"/>
          <p:nvPr/>
        </p:nvSpPr>
        <p:spPr>
          <a:xfrm>
            <a:off x="483111" y="566928"/>
            <a:ext cx="15590520" cy="938784"/>
          </a:xfrm>
          <a:prstGeom prst="rect">
            <a:avLst/>
          </a:prstGeom>
        </p:spPr>
        <p:txBody>
          <a:bodyPr lIns="0" tIns="0" rIns="0" bIns="0" rtlCol="0" anchor="t">
            <a:spAutoFit/>
          </a:bodyPr>
          <a:lstStyle/>
          <a:p>
            <a:pPr algn="l">
              <a:lnSpc>
                <a:spcPts val="7128"/>
              </a:lnSpc>
            </a:pPr>
            <a:r>
              <a:rPr lang="en-US" sz="6600">
                <a:solidFill>
                  <a:srgbClr val="EE7624"/>
                </a:solidFill>
                <a:latin typeface="Dosis"/>
                <a:ea typeface="Dosis"/>
                <a:cs typeface="Dosis"/>
                <a:sym typeface="Dosis"/>
              </a:rPr>
              <a:t>Overview </a:t>
            </a:r>
          </a:p>
        </p:txBody>
      </p:sp>
      <p:sp>
        <p:nvSpPr>
          <p:cNvPr id="5" name="AutoShape 5"/>
          <p:cNvSpPr/>
          <p:nvPr/>
        </p:nvSpPr>
        <p:spPr>
          <a:xfrm flipV="1">
            <a:off x="5336068" y="0"/>
            <a:ext cx="19050" cy="10287000"/>
          </a:xfrm>
          <a:prstGeom prst="line">
            <a:avLst/>
          </a:prstGeom>
          <a:ln w="38100" cap="flat">
            <a:solidFill>
              <a:srgbClr val="F18D58"/>
            </a:solidFill>
            <a:prstDash val="sysDot"/>
            <a:headEnd type="none" w="sm" len="sm"/>
            <a:tailEnd type="none" w="sm" len="sm"/>
          </a:ln>
        </p:spPr>
        <p:txBody>
          <a:bodyPr/>
          <a:lstStyle/>
          <a:p>
            <a:endParaRPr lang="en-US"/>
          </a:p>
        </p:txBody>
      </p:sp>
      <p:sp>
        <p:nvSpPr>
          <p:cNvPr id="6" name="Freeform 6"/>
          <p:cNvSpPr/>
          <p:nvPr/>
        </p:nvSpPr>
        <p:spPr>
          <a:xfrm>
            <a:off x="14350620" y="538901"/>
            <a:ext cx="3282615" cy="677680"/>
          </a:xfrm>
          <a:custGeom>
            <a:avLst/>
            <a:gdLst/>
            <a:ahLst/>
            <a:cxnLst/>
            <a:rect l="l" t="t" r="r" b="b"/>
            <a:pathLst>
              <a:path w="3282615" h="677680">
                <a:moveTo>
                  <a:pt x="0" y="0"/>
                </a:moveTo>
                <a:lnTo>
                  <a:pt x="3282615" y="0"/>
                </a:lnTo>
                <a:lnTo>
                  <a:pt x="3282615" y="677679"/>
                </a:lnTo>
                <a:lnTo>
                  <a:pt x="0" y="677679"/>
                </a:lnTo>
                <a:lnTo>
                  <a:pt x="0" y="0"/>
                </a:lnTo>
                <a:close/>
              </a:path>
            </a:pathLst>
          </a:custGeom>
          <a:blipFill>
            <a:blip r:embed="rId3"/>
            <a:stretch>
              <a:fillRect/>
            </a:stretch>
          </a:blipFill>
        </p:spPr>
        <p:txBody>
          <a:bodyPr/>
          <a:lstStyle/>
          <a:p>
            <a:endParaRPr lang="en-US"/>
          </a:p>
        </p:txBody>
      </p:sp>
      <p:sp>
        <p:nvSpPr>
          <p:cNvPr id="7" name="Freeform 7"/>
          <p:cNvSpPr/>
          <p:nvPr/>
        </p:nvSpPr>
        <p:spPr>
          <a:xfrm>
            <a:off x="6007937" y="2495346"/>
            <a:ext cx="857594" cy="967666"/>
          </a:xfrm>
          <a:custGeom>
            <a:avLst/>
            <a:gdLst/>
            <a:ahLst/>
            <a:cxnLst/>
            <a:rect l="l" t="t" r="r" b="b"/>
            <a:pathLst>
              <a:path w="857594" h="967666">
                <a:moveTo>
                  <a:pt x="0" y="0"/>
                </a:moveTo>
                <a:lnTo>
                  <a:pt x="857595" y="0"/>
                </a:lnTo>
                <a:lnTo>
                  <a:pt x="857595" y="967667"/>
                </a:lnTo>
                <a:lnTo>
                  <a:pt x="0" y="9676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7092650" y="2628696"/>
            <a:ext cx="7951557" cy="1789938"/>
          </a:xfrm>
          <a:prstGeom prst="rect">
            <a:avLst/>
          </a:prstGeom>
        </p:spPr>
        <p:txBody>
          <a:bodyPr lIns="0" tIns="0" rIns="0" bIns="0" rtlCol="0" anchor="t">
            <a:spAutoFit/>
          </a:bodyPr>
          <a:lstStyle/>
          <a:p>
            <a:pPr algn="l">
              <a:lnSpc>
                <a:spcPts val="3455"/>
              </a:lnSpc>
            </a:pPr>
            <a:r>
              <a:rPr lang="en-US" sz="3999">
                <a:solidFill>
                  <a:srgbClr val="000000"/>
                </a:solidFill>
                <a:latin typeface="Dosis"/>
                <a:ea typeface="Dosis"/>
                <a:cs typeface="Dosis"/>
                <a:sym typeface="Dosis"/>
              </a:rPr>
              <a:t>Outlines the </a:t>
            </a:r>
            <a:r>
              <a:rPr lang="en-US" sz="3999">
                <a:solidFill>
                  <a:srgbClr val="000000"/>
                </a:solidFill>
                <a:latin typeface="Dosis Bold"/>
                <a:ea typeface="Dosis Bold"/>
                <a:cs typeface="Dosis Bold"/>
                <a:sym typeface="Dosis Bold"/>
              </a:rPr>
              <a:t>scale of the challenge</a:t>
            </a:r>
            <a:r>
              <a:rPr lang="en-US" sz="3999">
                <a:solidFill>
                  <a:srgbClr val="000000"/>
                </a:solidFill>
                <a:latin typeface="Dosis"/>
                <a:ea typeface="Dosis"/>
                <a:cs typeface="Dosis"/>
                <a:sym typeface="Dosis"/>
              </a:rPr>
              <a:t> through regional prevalence of mental ill health and the conditions in which residents are born, work and live</a:t>
            </a:r>
          </a:p>
        </p:txBody>
      </p:sp>
      <p:sp>
        <p:nvSpPr>
          <p:cNvPr id="9" name="Freeform 9"/>
          <p:cNvSpPr/>
          <p:nvPr/>
        </p:nvSpPr>
        <p:spPr>
          <a:xfrm>
            <a:off x="6007937" y="6823988"/>
            <a:ext cx="857594" cy="967666"/>
          </a:xfrm>
          <a:custGeom>
            <a:avLst/>
            <a:gdLst/>
            <a:ahLst/>
            <a:cxnLst/>
            <a:rect l="l" t="t" r="r" b="b"/>
            <a:pathLst>
              <a:path w="857594" h="967666">
                <a:moveTo>
                  <a:pt x="0" y="0"/>
                </a:moveTo>
                <a:lnTo>
                  <a:pt x="857595" y="0"/>
                </a:lnTo>
                <a:lnTo>
                  <a:pt x="857595" y="967666"/>
                </a:lnTo>
                <a:lnTo>
                  <a:pt x="0" y="9676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7092650" y="6878016"/>
            <a:ext cx="7951557" cy="913638"/>
          </a:xfrm>
          <a:prstGeom prst="rect">
            <a:avLst/>
          </a:prstGeom>
        </p:spPr>
        <p:txBody>
          <a:bodyPr lIns="0" tIns="0" rIns="0" bIns="0" rtlCol="0" anchor="t">
            <a:spAutoFit/>
          </a:bodyPr>
          <a:lstStyle/>
          <a:p>
            <a:pPr algn="l">
              <a:lnSpc>
                <a:spcPts val="3455"/>
              </a:lnSpc>
            </a:pPr>
            <a:r>
              <a:rPr lang="en-US" sz="3999" dirty="0">
                <a:solidFill>
                  <a:srgbClr val="000000"/>
                </a:solidFill>
                <a:latin typeface="Dosis"/>
                <a:ea typeface="Dosis"/>
                <a:cs typeface="Dosis"/>
                <a:sym typeface="Dosis"/>
              </a:rPr>
              <a:t>Sets out </a:t>
            </a:r>
            <a:r>
              <a:rPr lang="en-US" sz="3999" dirty="0">
                <a:solidFill>
                  <a:srgbClr val="000000"/>
                </a:solidFill>
                <a:latin typeface="Dosis Bold"/>
                <a:ea typeface="Dosis Bold"/>
                <a:cs typeface="Dosis Bold"/>
                <a:sym typeface="Dosis Bold"/>
              </a:rPr>
              <a:t>future opportunities, </a:t>
            </a:r>
            <a:r>
              <a:rPr lang="en-US" sz="3999" dirty="0">
                <a:solidFill>
                  <a:srgbClr val="000000"/>
                </a:solidFill>
                <a:latin typeface="Dosis"/>
                <a:ea typeface="Dosis"/>
                <a:cs typeface="Dosis"/>
                <a:sym typeface="Dosis"/>
              </a:rPr>
              <a:t>outlining what more we can do in the WMCA </a:t>
            </a:r>
          </a:p>
        </p:txBody>
      </p:sp>
      <p:sp>
        <p:nvSpPr>
          <p:cNvPr id="13" name="Freeform 13"/>
          <p:cNvSpPr/>
          <p:nvPr/>
        </p:nvSpPr>
        <p:spPr>
          <a:xfrm>
            <a:off x="6007937" y="4628708"/>
            <a:ext cx="857594" cy="967666"/>
          </a:xfrm>
          <a:custGeom>
            <a:avLst/>
            <a:gdLst/>
            <a:ahLst/>
            <a:cxnLst/>
            <a:rect l="l" t="t" r="r" b="b"/>
            <a:pathLst>
              <a:path w="857594" h="967666">
                <a:moveTo>
                  <a:pt x="0" y="0"/>
                </a:moveTo>
                <a:lnTo>
                  <a:pt x="857595" y="0"/>
                </a:lnTo>
                <a:lnTo>
                  <a:pt x="857595" y="967667"/>
                </a:lnTo>
                <a:lnTo>
                  <a:pt x="0" y="9676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7092650" y="4762058"/>
            <a:ext cx="7951557" cy="1351788"/>
          </a:xfrm>
          <a:prstGeom prst="rect">
            <a:avLst/>
          </a:prstGeom>
        </p:spPr>
        <p:txBody>
          <a:bodyPr lIns="0" tIns="0" rIns="0" bIns="0" rtlCol="0" anchor="t">
            <a:spAutoFit/>
          </a:bodyPr>
          <a:lstStyle/>
          <a:p>
            <a:pPr algn="l">
              <a:lnSpc>
                <a:spcPts val="3455"/>
              </a:lnSpc>
            </a:pPr>
            <a:r>
              <a:rPr lang="en-US" sz="3999" dirty="0">
                <a:solidFill>
                  <a:srgbClr val="000000"/>
                </a:solidFill>
                <a:latin typeface="Dosis"/>
                <a:ea typeface="Dosis"/>
                <a:cs typeface="Dosis"/>
                <a:sym typeface="Dosis"/>
              </a:rPr>
              <a:t>Celebrates </a:t>
            </a:r>
            <a:r>
              <a:rPr lang="en-US" sz="3999" dirty="0">
                <a:solidFill>
                  <a:srgbClr val="000000"/>
                </a:solidFill>
                <a:latin typeface="Dosis Bold"/>
                <a:ea typeface="Dosis Bold"/>
                <a:cs typeface="Dosis Bold"/>
                <a:sym typeface="Dosis Bold"/>
              </a:rPr>
              <a:t>progress </a:t>
            </a:r>
            <a:r>
              <a:rPr lang="en-US" sz="3999" dirty="0">
                <a:solidFill>
                  <a:srgbClr val="000000"/>
                </a:solidFill>
                <a:latin typeface="Dosis"/>
                <a:ea typeface="Dosis"/>
                <a:cs typeface="Dosis"/>
                <a:sym typeface="Dosis"/>
              </a:rPr>
              <a:t>made against the recommendations as examples of good practice.</a:t>
            </a:r>
          </a:p>
        </p:txBody>
      </p:sp>
      <p:sp>
        <p:nvSpPr>
          <p:cNvPr id="15" name="TextBox 15"/>
          <p:cNvSpPr txBox="1"/>
          <p:nvPr/>
        </p:nvSpPr>
        <p:spPr>
          <a:xfrm>
            <a:off x="6007937" y="1644598"/>
            <a:ext cx="8560713" cy="475488"/>
          </a:xfrm>
          <a:prstGeom prst="rect">
            <a:avLst/>
          </a:prstGeom>
        </p:spPr>
        <p:txBody>
          <a:bodyPr lIns="0" tIns="0" rIns="0" bIns="0" rtlCol="0" anchor="t">
            <a:spAutoFit/>
          </a:bodyPr>
          <a:lstStyle/>
          <a:p>
            <a:pPr algn="l">
              <a:lnSpc>
                <a:spcPts val="3456"/>
              </a:lnSpc>
            </a:pPr>
            <a:r>
              <a:rPr lang="en-US" sz="4000">
                <a:solidFill>
                  <a:srgbClr val="000000"/>
                </a:solidFill>
                <a:latin typeface="Dosis Bold"/>
                <a:ea typeface="Dosis Bold"/>
                <a:cs typeface="Dosis Bold"/>
                <a:sym typeface="Dosis Bold"/>
              </a:rPr>
              <a:t>Progress Report - A Year On</a:t>
            </a:r>
          </a:p>
        </p:txBody>
      </p:sp>
    </p:spTree>
  </p:cSld>
  <p:clrMapOvr>
    <a:masterClrMapping/>
  </p:clrMapOvr>
  <mc:AlternateContent xmlns:mc="http://schemas.openxmlformats.org/markup-compatibility/2006" xmlns:p14="http://schemas.microsoft.com/office/powerpoint/2010/main">
    <mc:Choice Requires="p14">
      <p:transition spd="slow" p14:dur="2000" advTm="53072"/>
    </mc:Choice>
    <mc:Fallback xmlns="">
      <p:transition spd="slow" advTm="5307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82164" y="2197561"/>
            <a:ext cx="14413669" cy="6828476"/>
          </a:xfrm>
          <a:custGeom>
            <a:avLst/>
            <a:gdLst/>
            <a:ahLst/>
            <a:cxnLst/>
            <a:rect l="l" t="t" r="r" b="b"/>
            <a:pathLst>
              <a:path w="14413669" h="6828476">
                <a:moveTo>
                  <a:pt x="0" y="0"/>
                </a:moveTo>
                <a:lnTo>
                  <a:pt x="14413669" y="0"/>
                </a:lnTo>
                <a:lnTo>
                  <a:pt x="14413669" y="6828476"/>
                </a:lnTo>
                <a:lnTo>
                  <a:pt x="0" y="6828476"/>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72148" y="778119"/>
            <a:ext cx="15859757" cy="938784"/>
          </a:xfrm>
          <a:prstGeom prst="rect">
            <a:avLst/>
          </a:prstGeom>
        </p:spPr>
        <p:txBody>
          <a:bodyPr lIns="0" tIns="0" rIns="0" bIns="0" rtlCol="0" anchor="t">
            <a:spAutoFit/>
          </a:bodyPr>
          <a:lstStyle/>
          <a:p>
            <a:pPr algn="l">
              <a:lnSpc>
                <a:spcPts val="7128"/>
              </a:lnSpc>
            </a:pPr>
            <a:r>
              <a:rPr lang="en-US" sz="6600">
                <a:solidFill>
                  <a:srgbClr val="EE7624"/>
                </a:solidFill>
                <a:latin typeface="Dosis"/>
                <a:ea typeface="Dosis"/>
                <a:cs typeface="Dosis"/>
                <a:sym typeface="Dosis"/>
              </a:rPr>
              <a:t>Prevalence of Mental Illness </a:t>
            </a:r>
          </a:p>
        </p:txBody>
      </p:sp>
      <p:sp>
        <p:nvSpPr>
          <p:cNvPr id="4" name="Freeform 4"/>
          <p:cNvSpPr/>
          <p:nvPr/>
        </p:nvSpPr>
        <p:spPr>
          <a:xfrm>
            <a:off x="14350620" y="5076968"/>
            <a:ext cx="3951029" cy="5240741"/>
          </a:xfrm>
          <a:custGeom>
            <a:avLst/>
            <a:gdLst/>
            <a:ahLst/>
            <a:cxnLst/>
            <a:rect l="l" t="t" r="r" b="b"/>
            <a:pathLst>
              <a:path w="3951029" h="5240741">
                <a:moveTo>
                  <a:pt x="0" y="0"/>
                </a:moveTo>
                <a:lnTo>
                  <a:pt x="3951029" y="0"/>
                </a:lnTo>
                <a:lnTo>
                  <a:pt x="3951029" y="5240740"/>
                </a:lnTo>
                <a:lnTo>
                  <a:pt x="0" y="5240740"/>
                </a:lnTo>
                <a:lnTo>
                  <a:pt x="0" y="0"/>
                </a:lnTo>
                <a:close/>
              </a:path>
            </a:pathLst>
          </a:custGeom>
          <a:blipFill>
            <a:blip r:embed="rId3"/>
            <a:stretch>
              <a:fillRect t="-53743" r="-283854" b="-123856"/>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1663"/>
    </mc:Choice>
    <mc:Fallback xmlns="">
      <p:transition spd="slow" advTm="3166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35323" y="2303879"/>
            <a:ext cx="14309365" cy="6779062"/>
          </a:xfrm>
          <a:custGeom>
            <a:avLst/>
            <a:gdLst/>
            <a:ahLst/>
            <a:cxnLst/>
            <a:rect l="l" t="t" r="r" b="b"/>
            <a:pathLst>
              <a:path w="14309365" h="6779062">
                <a:moveTo>
                  <a:pt x="0" y="0"/>
                </a:moveTo>
                <a:lnTo>
                  <a:pt x="14309365" y="0"/>
                </a:lnTo>
                <a:lnTo>
                  <a:pt x="14309365" y="6779061"/>
                </a:lnTo>
                <a:lnTo>
                  <a:pt x="0" y="6779061"/>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72148" y="778119"/>
            <a:ext cx="15859757" cy="938784"/>
          </a:xfrm>
          <a:prstGeom prst="rect">
            <a:avLst/>
          </a:prstGeom>
        </p:spPr>
        <p:txBody>
          <a:bodyPr lIns="0" tIns="0" rIns="0" bIns="0" rtlCol="0" anchor="t">
            <a:spAutoFit/>
          </a:bodyPr>
          <a:lstStyle/>
          <a:p>
            <a:pPr algn="l">
              <a:lnSpc>
                <a:spcPts val="7128"/>
              </a:lnSpc>
            </a:pPr>
            <a:r>
              <a:rPr lang="en-US" sz="6600">
                <a:solidFill>
                  <a:srgbClr val="EE7624"/>
                </a:solidFill>
                <a:latin typeface="Dosis"/>
                <a:ea typeface="Dosis"/>
                <a:cs typeface="Dosis"/>
                <a:sym typeface="Dosis"/>
              </a:rPr>
              <a:t>Prevalence of Mental Illness </a:t>
            </a:r>
          </a:p>
        </p:txBody>
      </p:sp>
      <p:sp>
        <p:nvSpPr>
          <p:cNvPr id="4" name="Freeform 4"/>
          <p:cNvSpPr/>
          <p:nvPr/>
        </p:nvSpPr>
        <p:spPr>
          <a:xfrm>
            <a:off x="14350620" y="5076968"/>
            <a:ext cx="3951029" cy="5240741"/>
          </a:xfrm>
          <a:custGeom>
            <a:avLst/>
            <a:gdLst/>
            <a:ahLst/>
            <a:cxnLst/>
            <a:rect l="l" t="t" r="r" b="b"/>
            <a:pathLst>
              <a:path w="3951029" h="5240741">
                <a:moveTo>
                  <a:pt x="0" y="0"/>
                </a:moveTo>
                <a:lnTo>
                  <a:pt x="3951029" y="0"/>
                </a:lnTo>
                <a:lnTo>
                  <a:pt x="3951029" y="5240740"/>
                </a:lnTo>
                <a:lnTo>
                  <a:pt x="0" y="5240740"/>
                </a:lnTo>
                <a:lnTo>
                  <a:pt x="0" y="0"/>
                </a:lnTo>
                <a:close/>
              </a:path>
            </a:pathLst>
          </a:custGeom>
          <a:blipFill>
            <a:blip r:embed="rId3"/>
            <a:stretch>
              <a:fillRect t="-53743" r="-283854" b="-123856"/>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8351"/>
    </mc:Choice>
    <mc:Fallback xmlns="">
      <p:transition spd="slow" advTm="1835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04816" y="2069314"/>
            <a:ext cx="12227900" cy="7188986"/>
          </a:xfrm>
          <a:custGeom>
            <a:avLst/>
            <a:gdLst/>
            <a:ahLst/>
            <a:cxnLst/>
            <a:rect l="l" t="t" r="r" b="b"/>
            <a:pathLst>
              <a:path w="12227900" h="7188986">
                <a:moveTo>
                  <a:pt x="0" y="0"/>
                </a:moveTo>
                <a:lnTo>
                  <a:pt x="12227900" y="0"/>
                </a:lnTo>
                <a:lnTo>
                  <a:pt x="12227900" y="7188986"/>
                </a:lnTo>
                <a:lnTo>
                  <a:pt x="0" y="7188986"/>
                </a:lnTo>
                <a:lnTo>
                  <a:pt x="0" y="0"/>
                </a:lnTo>
                <a:close/>
              </a:path>
            </a:pathLst>
          </a:custGeom>
          <a:blipFill>
            <a:blip r:embed="rId2"/>
            <a:stretch>
              <a:fillRect l="-54" r="-54"/>
            </a:stretch>
          </a:blipFill>
        </p:spPr>
        <p:txBody>
          <a:bodyPr/>
          <a:lstStyle/>
          <a:p>
            <a:endParaRPr lang="en-US"/>
          </a:p>
        </p:txBody>
      </p:sp>
      <p:sp>
        <p:nvSpPr>
          <p:cNvPr id="3" name="TextBox 3"/>
          <p:cNvSpPr txBox="1"/>
          <p:nvPr/>
        </p:nvSpPr>
        <p:spPr>
          <a:xfrm>
            <a:off x="672148" y="778119"/>
            <a:ext cx="15859757" cy="938784"/>
          </a:xfrm>
          <a:prstGeom prst="rect">
            <a:avLst/>
          </a:prstGeom>
        </p:spPr>
        <p:txBody>
          <a:bodyPr lIns="0" tIns="0" rIns="0" bIns="0" rtlCol="0" anchor="t">
            <a:spAutoFit/>
          </a:bodyPr>
          <a:lstStyle/>
          <a:p>
            <a:pPr algn="l">
              <a:lnSpc>
                <a:spcPts val="7128"/>
              </a:lnSpc>
            </a:pPr>
            <a:r>
              <a:rPr lang="en-US" sz="6600">
                <a:solidFill>
                  <a:srgbClr val="EE7624"/>
                </a:solidFill>
                <a:latin typeface="Dosis"/>
                <a:ea typeface="Dosis"/>
                <a:cs typeface="Dosis"/>
                <a:sym typeface="Dosis"/>
              </a:rPr>
              <a:t>Wellbeing Measures </a:t>
            </a:r>
          </a:p>
        </p:txBody>
      </p:sp>
      <p:sp>
        <p:nvSpPr>
          <p:cNvPr id="4" name="Freeform 4"/>
          <p:cNvSpPr/>
          <p:nvPr/>
        </p:nvSpPr>
        <p:spPr>
          <a:xfrm>
            <a:off x="14350620" y="5076968"/>
            <a:ext cx="3951029" cy="5240741"/>
          </a:xfrm>
          <a:custGeom>
            <a:avLst/>
            <a:gdLst/>
            <a:ahLst/>
            <a:cxnLst/>
            <a:rect l="l" t="t" r="r" b="b"/>
            <a:pathLst>
              <a:path w="3951029" h="5240741">
                <a:moveTo>
                  <a:pt x="0" y="0"/>
                </a:moveTo>
                <a:lnTo>
                  <a:pt x="3951029" y="0"/>
                </a:lnTo>
                <a:lnTo>
                  <a:pt x="3951029" y="5240740"/>
                </a:lnTo>
                <a:lnTo>
                  <a:pt x="0" y="5240740"/>
                </a:lnTo>
                <a:lnTo>
                  <a:pt x="0" y="0"/>
                </a:lnTo>
                <a:close/>
              </a:path>
            </a:pathLst>
          </a:custGeom>
          <a:blipFill>
            <a:blip r:embed="rId3"/>
            <a:stretch>
              <a:fillRect t="-53743" r="-283854" b="-123856"/>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28143"/>
    </mc:Choice>
    <mc:Fallback xmlns="">
      <p:transition spd="slow" advTm="2814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88076" y="2335108"/>
            <a:ext cx="12227900" cy="7188986"/>
          </a:xfrm>
          <a:custGeom>
            <a:avLst/>
            <a:gdLst/>
            <a:ahLst/>
            <a:cxnLst/>
            <a:rect l="l" t="t" r="r" b="b"/>
            <a:pathLst>
              <a:path w="12227900" h="7188986">
                <a:moveTo>
                  <a:pt x="0" y="0"/>
                </a:moveTo>
                <a:lnTo>
                  <a:pt x="12227900" y="0"/>
                </a:lnTo>
                <a:lnTo>
                  <a:pt x="12227900" y="7188986"/>
                </a:lnTo>
                <a:lnTo>
                  <a:pt x="0" y="7188986"/>
                </a:lnTo>
                <a:lnTo>
                  <a:pt x="0" y="0"/>
                </a:lnTo>
                <a:close/>
              </a:path>
            </a:pathLst>
          </a:custGeom>
          <a:blipFill>
            <a:blip r:embed="rId2"/>
            <a:stretch>
              <a:fillRect l="-54" r="-54"/>
            </a:stretch>
          </a:blipFill>
        </p:spPr>
        <p:txBody>
          <a:bodyPr/>
          <a:lstStyle/>
          <a:p>
            <a:endParaRPr lang="en-US"/>
          </a:p>
        </p:txBody>
      </p:sp>
      <p:sp>
        <p:nvSpPr>
          <p:cNvPr id="3" name="TextBox 3"/>
          <p:cNvSpPr txBox="1"/>
          <p:nvPr/>
        </p:nvSpPr>
        <p:spPr>
          <a:xfrm>
            <a:off x="672148" y="778119"/>
            <a:ext cx="15859757" cy="938784"/>
          </a:xfrm>
          <a:prstGeom prst="rect">
            <a:avLst/>
          </a:prstGeom>
        </p:spPr>
        <p:txBody>
          <a:bodyPr lIns="0" tIns="0" rIns="0" bIns="0" rtlCol="0" anchor="t">
            <a:spAutoFit/>
          </a:bodyPr>
          <a:lstStyle/>
          <a:p>
            <a:pPr algn="l">
              <a:lnSpc>
                <a:spcPts val="7128"/>
              </a:lnSpc>
            </a:pPr>
            <a:r>
              <a:rPr lang="en-US" sz="6600">
                <a:solidFill>
                  <a:srgbClr val="EE7624"/>
                </a:solidFill>
                <a:latin typeface="Dosis"/>
                <a:ea typeface="Dosis"/>
                <a:cs typeface="Dosis"/>
                <a:sym typeface="Dosis"/>
              </a:rPr>
              <a:t>Wellbeing Measures </a:t>
            </a:r>
          </a:p>
        </p:txBody>
      </p:sp>
      <p:sp>
        <p:nvSpPr>
          <p:cNvPr id="4" name="Freeform 4"/>
          <p:cNvSpPr/>
          <p:nvPr/>
        </p:nvSpPr>
        <p:spPr>
          <a:xfrm>
            <a:off x="14350620" y="5076968"/>
            <a:ext cx="3951029" cy="5240741"/>
          </a:xfrm>
          <a:custGeom>
            <a:avLst/>
            <a:gdLst/>
            <a:ahLst/>
            <a:cxnLst/>
            <a:rect l="l" t="t" r="r" b="b"/>
            <a:pathLst>
              <a:path w="3951029" h="5240741">
                <a:moveTo>
                  <a:pt x="0" y="0"/>
                </a:moveTo>
                <a:lnTo>
                  <a:pt x="3951029" y="0"/>
                </a:lnTo>
                <a:lnTo>
                  <a:pt x="3951029" y="5240740"/>
                </a:lnTo>
                <a:lnTo>
                  <a:pt x="0" y="5240740"/>
                </a:lnTo>
                <a:lnTo>
                  <a:pt x="0" y="0"/>
                </a:lnTo>
                <a:close/>
              </a:path>
            </a:pathLst>
          </a:custGeom>
          <a:blipFill>
            <a:blip r:embed="rId3"/>
            <a:stretch>
              <a:fillRect t="-53743" r="-283854" b="-123856"/>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9903"/>
    </mc:Choice>
    <mc:Fallback xmlns="">
      <p:transition spd="slow" advTm="1990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30050" y="2175631"/>
            <a:ext cx="12227900" cy="7188986"/>
          </a:xfrm>
          <a:custGeom>
            <a:avLst/>
            <a:gdLst/>
            <a:ahLst/>
            <a:cxnLst/>
            <a:rect l="l" t="t" r="r" b="b"/>
            <a:pathLst>
              <a:path w="12227900" h="7188986">
                <a:moveTo>
                  <a:pt x="0" y="0"/>
                </a:moveTo>
                <a:lnTo>
                  <a:pt x="12227900" y="0"/>
                </a:lnTo>
                <a:lnTo>
                  <a:pt x="12227900" y="7188987"/>
                </a:lnTo>
                <a:lnTo>
                  <a:pt x="0" y="7188987"/>
                </a:lnTo>
                <a:lnTo>
                  <a:pt x="0" y="0"/>
                </a:lnTo>
                <a:close/>
              </a:path>
            </a:pathLst>
          </a:custGeom>
          <a:blipFill>
            <a:blip r:embed="rId2"/>
            <a:stretch>
              <a:fillRect l="-54" r="-54"/>
            </a:stretch>
          </a:blipFill>
        </p:spPr>
        <p:txBody>
          <a:bodyPr/>
          <a:lstStyle/>
          <a:p>
            <a:endParaRPr lang="en-US"/>
          </a:p>
        </p:txBody>
      </p:sp>
      <p:sp>
        <p:nvSpPr>
          <p:cNvPr id="3" name="TextBox 3"/>
          <p:cNvSpPr txBox="1"/>
          <p:nvPr/>
        </p:nvSpPr>
        <p:spPr>
          <a:xfrm>
            <a:off x="672148" y="778119"/>
            <a:ext cx="15859757" cy="938784"/>
          </a:xfrm>
          <a:prstGeom prst="rect">
            <a:avLst/>
          </a:prstGeom>
        </p:spPr>
        <p:txBody>
          <a:bodyPr lIns="0" tIns="0" rIns="0" bIns="0" rtlCol="0" anchor="t">
            <a:spAutoFit/>
          </a:bodyPr>
          <a:lstStyle/>
          <a:p>
            <a:pPr algn="l">
              <a:lnSpc>
                <a:spcPts val="7128"/>
              </a:lnSpc>
            </a:pPr>
            <a:r>
              <a:rPr lang="en-US" sz="6600">
                <a:solidFill>
                  <a:srgbClr val="EE7624"/>
                </a:solidFill>
                <a:latin typeface="Dosis"/>
                <a:ea typeface="Dosis"/>
                <a:cs typeface="Dosis"/>
                <a:sym typeface="Dosis"/>
              </a:rPr>
              <a:t>Wellbeing Measures </a:t>
            </a:r>
          </a:p>
        </p:txBody>
      </p:sp>
      <p:sp>
        <p:nvSpPr>
          <p:cNvPr id="4" name="Freeform 4"/>
          <p:cNvSpPr/>
          <p:nvPr/>
        </p:nvSpPr>
        <p:spPr>
          <a:xfrm>
            <a:off x="14350620" y="5076968"/>
            <a:ext cx="3951029" cy="5240741"/>
          </a:xfrm>
          <a:custGeom>
            <a:avLst/>
            <a:gdLst/>
            <a:ahLst/>
            <a:cxnLst/>
            <a:rect l="l" t="t" r="r" b="b"/>
            <a:pathLst>
              <a:path w="3951029" h="5240741">
                <a:moveTo>
                  <a:pt x="0" y="0"/>
                </a:moveTo>
                <a:lnTo>
                  <a:pt x="3951029" y="0"/>
                </a:lnTo>
                <a:lnTo>
                  <a:pt x="3951029" y="5240740"/>
                </a:lnTo>
                <a:lnTo>
                  <a:pt x="0" y="5240740"/>
                </a:lnTo>
                <a:lnTo>
                  <a:pt x="0" y="0"/>
                </a:lnTo>
                <a:close/>
              </a:path>
            </a:pathLst>
          </a:custGeom>
          <a:blipFill>
            <a:blip r:embed="rId3"/>
            <a:stretch>
              <a:fillRect t="-53743" r="-283854" b="-123856"/>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1775"/>
    </mc:Choice>
    <mc:Fallback xmlns="">
      <p:transition spd="slow" advTm="1177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88076" y="2175631"/>
            <a:ext cx="12227900" cy="7188986"/>
          </a:xfrm>
          <a:custGeom>
            <a:avLst/>
            <a:gdLst/>
            <a:ahLst/>
            <a:cxnLst/>
            <a:rect l="l" t="t" r="r" b="b"/>
            <a:pathLst>
              <a:path w="12227900" h="7188986">
                <a:moveTo>
                  <a:pt x="0" y="0"/>
                </a:moveTo>
                <a:lnTo>
                  <a:pt x="12227900" y="0"/>
                </a:lnTo>
                <a:lnTo>
                  <a:pt x="12227900" y="7188987"/>
                </a:lnTo>
                <a:lnTo>
                  <a:pt x="0" y="7188987"/>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72148" y="778119"/>
            <a:ext cx="15859757" cy="938784"/>
          </a:xfrm>
          <a:prstGeom prst="rect">
            <a:avLst/>
          </a:prstGeom>
        </p:spPr>
        <p:txBody>
          <a:bodyPr lIns="0" tIns="0" rIns="0" bIns="0" rtlCol="0" anchor="t">
            <a:spAutoFit/>
          </a:bodyPr>
          <a:lstStyle/>
          <a:p>
            <a:pPr algn="l">
              <a:lnSpc>
                <a:spcPts val="7128"/>
              </a:lnSpc>
            </a:pPr>
            <a:r>
              <a:rPr lang="en-US" sz="6600">
                <a:solidFill>
                  <a:srgbClr val="EE7624"/>
                </a:solidFill>
                <a:latin typeface="Dosis"/>
                <a:ea typeface="Dosis"/>
                <a:cs typeface="Dosis"/>
                <a:sym typeface="Dosis"/>
              </a:rPr>
              <a:t>Wellbeing Measures </a:t>
            </a:r>
          </a:p>
        </p:txBody>
      </p:sp>
      <p:sp>
        <p:nvSpPr>
          <p:cNvPr id="4" name="Freeform 4"/>
          <p:cNvSpPr/>
          <p:nvPr/>
        </p:nvSpPr>
        <p:spPr>
          <a:xfrm>
            <a:off x="14350620" y="5076968"/>
            <a:ext cx="3951029" cy="5240741"/>
          </a:xfrm>
          <a:custGeom>
            <a:avLst/>
            <a:gdLst/>
            <a:ahLst/>
            <a:cxnLst/>
            <a:rect l="l" t="t" r="r" b="b"/>
            <a:pathLst>
              <a:path w="3951029" h="5240741">
                <a:moveTo>
                  <a:pt x="0" y="0"/>
                </a:moveTo>
                <a:lnTo>
                  <a:pt x="3951029" y="0"/>
                </a:lnTo>
                <a:lnTo>
                  <a:pt x="3951029" y="5240740"/>
                </a:lnTo>
                <a:lnTo>
                  <a:pt x="0" y="5240740"/>
                </a:lnTo>
                <a:lnTo>
                  <a:pt x="0" y="0"/>
                </a:lnTo>
                <a:close/>
              </a:path>
            </a:pathLst>
          </a:custGeom>
          <a:blipFill>
            <a:blip r:embed="rId3"/>
            <a:stretch>
              <a:fillRect t="-53743" r="-283854" b="-123856"/>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27886"/>
    </mc:Choice>
    <mc:Fallback xmlns="">
      <p:transition spd="slow" advTm="2788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14137" y="1927335"/>
            <a:ext cx="12059727" cy="7851572"/>
          </a:xfrm>
          <a:custGeom>
            <a:avLst/>
            <a:gdLst/>
            <a:ahLst/>
            <a:cxnLst/>
            <a:rect l="l" t="t" r="r" b="b"/>
            <a:pathLst>
              <a:path w="12059727" h="7851572">
                <a:moveTo>
                  <a:pt x="0" y="0"/>
                </a:moveTo>
                <a:lnTo>
                  <a:pt x="12059726" y="0"/>
                </a:lnTo>
                <a:lnTo>
                  <a:pt x="12059726" y="7851572"/>
                </a:lnTo>
                <a:lnTo>
                  <a:pt x="0" y="7851572"/>
                </a:lnTo>
                <a:lnTo>
                  <a:pt x="0" y="0"/>
                </a:lnTo>
                <a:close/>
              </a:path>
            </a:pathLst>
          </a:custGeom>
          <a:blipFill>
            <a:blip r:embed="rId2"/>
            <a:stretch>
              <a:fillRect t="-78" b="-78"/>
            </a:stretch>
          </a:blipFill>
        </p:spPr>
        <p:txBody>
          <a:bodyPr/>
          <a:lstStyle/>
          <a:p>
            <a:endParaRPr lang="en-US"/>
          </a:p>
        </p:txBody>
      </p:sp>
      <p:sp>
        <p:nvSpPr>
          <p:cNvPr id="3" name="TextBox 3"/>
          <p:cNvSpPr txBox="1"/>
          <p:nvPr/>
        </p:nvSpPr>
        <p:spPr>
          <a:xfrm>
            <a:off x="672148" y="778119"/>
            <a:ext cx="15859757" cy="938784"/>
          </a:xfrm>
          <a:prstGeom prst="rect">
            <a:avLst/>
          </a:prstGeom>
        </p:spPr>
        <p:txBody>
          <a:bodyPr lIns="0" tIns="0" rIns="0" bIns="0" rtlCol="0" anchor="t">
            <a:spAutoFit/>
          </a:bodyPr>
          <a:lstStyle/>
          <a:p>
            <a:pPr algn="l">
              <a:lnSpc>
                <a:spcPts val="7128"/>
              </a:lnSpc>
            </a:pPr>
            <a:r>
              <a:rPr lang="en-US" sz="6600">
                <a:solidFill>
                  <a:srgbClr val="EE7624"/>
                </a:solidFill>
                <a:latin typeface="Dosis"/>
                <a:ea typeface="Dosis"/>
                <a:cs typeface="Dosis"/>
                <a:sym typeface="Dosis"/>
              </a:rPr>
              <a:t>Wider conditions </a:t>
            </a:r>
          </a:p>
        </p:txBody>
      </p:sp>
      <p:sp>
        <p:nvSpPr>
          <p:cNvPr id="4" name="Freeform 4"/>
          <p:cNvSpPr/>
          <p:nvPr/>
        </p:nvSpPr>
        <p:spPr>
          <a:xfrm>
            <a:off x="14350620" y="5076968"/>
            <a:ext cx="3951029" cy="5240741"/>
          </a:xfrm>
          <a:custGeom>
            <a:avLst/>
            <a:gdLst/>
            <a:ahLst/>
            <a:cxnLst/>
            <a:rect l="l" t="t" r="r" b="b"/>
            <a:pathLst>
              <a:path w="3951029" h="5240741">
                <a:moveTo>
                  <a:pt x="0" y="0"/>
                </a:moveTo>
                <a:lnTo>
                  <a:pt x="3951029" y="0"/>
                </a:lnTo>
                <a:lnTo>
                  <a:pt x="3951029" y="5240740"/>
                </a:lnTo>
                <a:lnTo>
                  <a:pt x="0" y="5240740"/>
                </a:lnTo>
                <a:lnTo>
                  <a:pt x="0" y="0"/>
                </a:lnTo>
                <a:close/>
              </a:path>
            </a:pathLst>
          </a:custGeom>
          <a:blipFill>
            <a:blip r:embed="rId3"/>
            <a:stretch>
              <a:fillRect t="-53743" r="-283854" b="-123856"/>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25280"/>
    </mc:Choice>
    <mc:Fallback xmlns="">
      <p:transition spd="slow" advTm="2528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1350</Words>
  <Application>Microsoft Office PowerPoint</Application>
  <PresentationFormat>Custom</PresentationFormat>
  <Paragraphs>96</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Dosis Bold</vt:lpstr>
      <vt:lpstr>Dosis</vt:lpstr>
      <vt:lpstr>Open Sauce</vt:lpstr>
      <vt:lpstr>Dosis Light</vt:lpstr>
      <vt:lpstr>Open Sauce Medium</vt:lpstr>
      <vt:lpstr>Open Sauce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Commission - ESHC</dc:title>
  <cp:lastModifiedBy>Nancy Towers</cp:lastModifiedBy>
  <cp:revision>4</cp:revision>
  <dcterms:created xsi:type="dcterms:W3CDTF">2006-08-16T00:00:00Z</dcterms:created>
  <dcterms:modified xsi:type="dcterms:W3CDTF">2024-10-07T08:06:23Z</dcterms:modified>
  <dc:identifier>DAGLS-NS9c8</dc:identifier>
</cp:coreProperties>
</file>