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62" r:id="rId5"/>
    <p:sldId id="982" r:id="rId6"/>
    <p:sldId id="975" r:id="rId7"/>
    <p:sldId id="979" r:id="rId8"/>
    <p:sldId id="980" r:id="rId9"/>
    <p:sldId id="983" r:id="rId10"/>
    <p:sldId id="981" r:id="rId11"/>
    <p:sldId id="9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0A99C-DEA7-7DBA-EC33-B116CDEA7B09}" name="Joanna Perry" initials="JP" userId="S::joanna_perry@sandwell.gov.uk::ab1a83fc-c49c-4706-aaff-2412438131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259" autoAdjust="0"/>
  </p:normalViewPr>
  <p:slideViewPr>
    <p:cSldViewPr snapToGrid="0">
      <p:cViewPr varScale="1">
        <p:scale>
          <a:sx n="68" d="100"/>
          <a:sy n="68" d="100"/>
        </p:scale>
        <p:origin x="5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DA545-4483-4623-998E-58F2CDDCC831}"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F10ED-89CE-4A70-9D05-EC4C64EBBCA2}" type="slidenum">
              <a:rPr lang="en-GB" smtClean="0"/>
              <a:t>‹#›</a:t>
            </a:fld>
            <a:endParaRPr lang="en-GB"/>
          </a:p>
        </p:txBody>
      </p:sp>
    </p:spTree>
    <p:extLst>
      <p:ext uri="{BB962C8B-B14F-4D97-AF65-F5344CB8AC3E}">
        <p14:creationId xmlns:p14="http://schemas.microsoft.com/office/powerpoint/2010/main" val="66469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a:t>
            </a:r>
          </a:p>
          <a:p>
            <a:r>
              <a:rPr lang="en-GB" b="0" i="0" dirty="0">
                <a:solidFill>
                  <a:srgbClr val="202124"/>
                </a:solidFill>
                <a:effectLst/>
                <a:latin typeface="Google Sans"/>
              </a:rPr>
              <a:t>World Mental Health Day &amp; theme '</a:t>
            </a:r>
            <a:r>
              <a:rPr lang="en-GB" b="0" i="0" dirty="0">
                <a:solidFill>
                  <a:srgbClr val="040C28"/>
                </a:solidFill>
                <a:effectLst/>
                <a:latin typeface="Google Sans"/>
              </a:rPr>
              <a:t>It is Time to Prioritise Mental Health in the Workplace</a:t>
            </a:r>
            <a:r>
              <a:rPr lang="en-GB" b="0" i="0" dirty="0">
                <a:solidFill>
                  <a:srgbClr val="202124"/>
                </a:solidFill>
                <a:effectLst/>
                <a:latin typeface="Google Sans"/>
              </a:rPr>
              <a:t>'</a:t>
            </a:r>
            <a:endParaRPr lang="en-GB" dirty="0"/>
          </a:p>
        </p:txBody>
      </p:sp>
      <p:sp>
        <p:nvSpPr>
          <p:cNvPr id="4" name="Slide Number Placeholder 3"/>
          <p:cNvSpPr>
            <a:spLocks noGrp="1"/>
          </p:cNvSpPr>
          <p:nvPr>
            <p:ph type="sldNum" sz="quarter" idx="5"/>
          </p:nvPr>
        </p:nvSpPr>
        <p:spPr/>
        <p:txBody>
          <a:bodyPr/>
          <a:lstStyle/>
          <a:p>
            <a:fld id="{4DBF10ED-89CE-4A70-9D05-EC4C64EBBCA2}" type="slidenum">
              <a:rPr lang="en-GB" smtClean="0"/>
              <a:t>1</a:t>
            </a:fld>
            <a:endParaRPr lang="en-GB"/>
          </a:p>
        </p:txBody>
      </p:sp>
    </p:spTree>
    <p:extLst>
      <p:ext uri="{BB962C8B-B14F-4D97-AF65-F5344CB8AC3E}">
        <p14:creationId xmlns:p14="http://schemas.microsoft.com/office/powerpoint/2010/main" val="66051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AXA UK study shows that poor mind health in the workplace cost the UK economy £102 billion in 2023. </a:t>
            </a:r>
          </a:p>
          <a:p>
            <a:r>
              <a:rPr lang="en-GB" dirty="0"/>
              <a:t>Are we surprised? That day when you’ve had back to back meetings, the day you’ve had meetings with rude or aggressive customers, the pressure being applied to meeting that deadline. If it’s individual days then sure it’s expected or bound to happen but the build up of those occurrences, the culture of your organisation around you, the support or lack of support that you receive too easily can start reaching a level of burnout. </a:t>
            </a:r>
          </a:p>
          <a:p>
            <a:r>
              <a:rPr lang="en-GB" dirty="0"/>
              <a:t>We also know that many studies have shown the positive effects work can have on an individuals mental wellbeing so why wouldn’t we want to build on this?</a:t>
            </a:r>
          </a:p>
          <a:p>
            <a:endParaRPr lang="en-GB" dirty="0"/>
          </a:p>
        </p:txBody>
      </p:sp>
      <p:sp>
        <p:nvSpPr>
          <p:cNvPr id="4" name="Slide Number Placeholder 3"/>
          <p:cNvSpPr>
            <a:spLocks noGrp="1"/>
          </p:cNvSpPr>
          <p:nvPr>
            <p:ph type="sldNum" sz="quarter" idx="5"/>
          </p:nvPr>
        </p:nvSpPr>
        <p:spPr/>
        <p:txBody>
          <a:bodyPr/>
          <a:lstStyle/>
          <a:p>
            <a:fld id="{4DBF10ED-89CE-4A70-9D05-EC4C64EBBCA2}" type="slidenum">
              <a:rPr lang="en-GB" smtClean="0"/>
              <a:t>2</a:t>
            </a:fld>
            <a:endParaRPr lang="en-GB"/>
          </a:p>
        </p:txBody>
      </p:sp>
    </p:spTree>
    <p:extLst>
      <p:ext uri="{BB962C8B-B14F-4D97-AF65-F5344CB8AC3E}">
        <p14:creationId xmlns:p14="http://schemas.microsoft.com/office/powerpoint/2010/main" val="318404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Significant ROI - </a:t>
            </a:r>
            <a:r>
              <a:rPr lang="en-GB" b="0" i="0" dirty="0">
                <a:solidFill>
                  <a:srgbClr val="202124"/>
                </a:solidFill>
                <a:effectLst/>
                <a:latin typeface="Google Sans"/>
              </a:rPr>
              <a:t>Deloitte's return on investment analysis of employee mental health shows on average, </a:t>
            </a:r>
            <a:r>
              <a:rPr lang="en-GB" b="0" i="0" dirty="0">
                <a:solidFill>
                  <a:srgbClr val="040C28"/>
                </a:solidFill>
                <a:effectLst/>
                <a:latin typeface="Google Sans"/>
              </a:rPr>
              <a:t>for every £1 spent on supporting their people's mental health, employers get nearly £4.70 back on their investment in improved productivity.</a:t>
            </a:r>
            <a:endParaRPr lang="en-GB" dirty="0"/>
          </a:p>
        </p:txBody>
      </p:sp>
      <p:sp>
        <p:nvSpPr>
          <p:cNvPr id="4" name="Slide Number Placeholder 3"/>
          <p:cNvSpPr>
            <a:spLocks noGrp="1"/>
          </p:cNvSpPr>
          <p:nvPr>
            <p:ph type="sldNum" sz="quarter" idx="5"/>
          </p:nvPr>
        </p:nvSpPr>
        <p:spPr/>
        <p:txBody>
          <a:bodyPr/>
          <a:lstStyle/>
          <a:p>
            <a:fld id="{4DBF10ED-89CE-4A70-9D05-EC4C64EBBCA2}" type="slidenum">
              <a:rPr lang="en-GB" smtClean="0"/>
              <a:t>3</a:t>
            </a:fld>
            <a:endParaRPr lang="en-GB"/>
          </a:p>
        </p:txBody>
      </p:sp>
    </p:spTree>
    <p:extLst>
      <p:ext uri="{BB962C8B-B14F-4D97-AF65-F5344CB8AC3E}">
        <p14:creationId xmlns:p14="http://schemas.microsoft.com/office/powerpoint/2010/main" val="280482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Sandwell mantra</a:t>
            </a:r>
          </a:p>
        </p:txBody>
      </p:sp>
      <p:sp>
        <p:nvSpPr>
          <p:cNvPr id="4" name="Slide Number Placeholder 3"/>
          <p:cNvSpPr>
            <a:spLocks noGrp="1"/>
          </p:cNvSpPr>
          <p:nvPr>
            <p:ph type="sldNum" sz="quarter" idx="5"/>
          </p:nvPr>
        </p:nvSpPr>
        <p:spPr/>
        <p:txBody>
          <a:bodyPr/>
          <a:lstStyle/>
          <a:p>
            <a:fld id="{4DBF10ED-89CE-4A70-9D05-EC4C64EBBCA2}" type="slidenum">
              <a:rPr lang="en-GB" smtClean="0"/>
              <a:t>4</a:t>
            </a:fld>
            <a:endParaRPr lang="en-GB"/>
          </a:p>
        </p:txBody>
      </p:sp>
    </p:spTree>
    <p:extLst>
      <p:ext uri="{BB962C8B-B14F-4D97-AF65-F5344CB8AC3E}">
        <p14:creationId xmlns:p14="http://schemas.microsoft.com/office/powerpoint/2010/main" val="222567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Snippet from our Wellbeing strategy. We know that if your metaphorical cup is already full of concerns around financial wellbeing and/or your physical health then it will not take much to ‘overspill’ into mental wellbeing. We therefore take a holistic approach to wellbeing. </a:t>
            </a:r>
          </a:p>
          <a:p>
            <a:r>
              <a:rPr lang="en-GB" dirty="0"/>
              <a:t>Building on crucial foundations </a:t>
            </a:r>
          </a:p>
        </p:txBody>
      </p:sp>
      <p:sp>
        <p:nvSpPr>
          <p:cNvPr id="4" name="Slide Number Placeholder 3"/>
          <p:cNvSpPr>
            <a:spLocks noGrp="1"/>
          </p:cNvSpPr>
          <p:nvPr>
            <p:ph type="sldNum" sz="quarter" idx="5"/>
          </p:nvPr>
        </p:nvSpPr>
        <p:spPr/>
        <p:txBody>
          <a:bodyPr/>
          <a:lstStyle/>
          <a:p>
            <a:fld id="{4DBF10ED-89CE-4A70-9D05-EC4C64EBBCA2}" type="slidenum">
              <a:rPr lang="en-GB" smtClean="0"/>
              <a:t>5</a:t>
            </a:fld>
            <a:endParaRPr lang="en-GB"/>
          </a:p>
        </p:txBody>
      </p:sp>
    </p:spTree>
    <p:extLst>
      <p:ext uri="{BB962C8B-B14F-4D97-AF65-F5344CB8AC3E}">
        <p14:creationId xmlns:p14="http://schemas.microsoft.com/office/powerpoint/2010/main" val="90797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Power of conversations in early detection/prevention </a:t>
            </a:r>
          </a:p>
          <a:p>
            <a:pPr marL="171450" indent="-171450">
              <a:buFont typeface="Arial" panose="020B0604020202020204" pitchFamily="34" charset="0"/>
              <a:buChar char="•"/>
            </a:pPr>
            <a:r>
              <a:rPr lang="en-GB" dirty="0"/>
              <a:t>Having dedicated break out spaces away from an individuals workspace has received excellent feedback….micro breaks </a:t>
            </a:r>
            <a:r>
              <a:rPr lang="en-GB" b="0" i="0" dirty="0">
                <a:solidFill>
                  <a:srgbClr val="040C28"/>
                </a:solidFill>
                <a:effectLst/>
                <a:latin typeface="Google Sans"/>
              </a:rPr>
              <a:t>Employees who take micro-breaks show less fatigue and greater energy and enthusiasm for their work</a:t>
            </a:r>
            <a:r>
              <a:rPr lang="en-GB" b="0" i="0" dirty="0">
                <a:solidFill>
                  <a:srgbClr val="202124"/>
                </a:solidFill>
                <a:effectLst/>
                <a:latin typeface="Google Sans"/>
              </a:rPr>
              <a:t>. This is because concentrating for prolonged periods of time depletes the brain and leads to a decline in performance</a:t>
            </a:r>
          </a:p>
          <a:p>
            <a:pPr marL="171450" indent="-171450">
              <a:buFont typeface="Arial" panose="020B0604020202020204" pitchFamily="34" charset="0"/>
              <a:buChar char="•"/>
            </a:pPr>
            <a:r>
              <a:rPr lang="en-GB" b="0" i="0" dirty="0">
                <a:solidFill>
                  <a:srgbClr val="202124"/>
                </a:solidFill>
                <a:effectLst/>
                <a:latin typeface="Google Sans"/>
              </a:rPr>
              <a:t>Supporting our foundations of collaboration, one team ethos passionate group who champion and are the voice for our wellbeing agenda </a:t>
            </a:r>
          </a:p>
          <a:p>
            <a:pPr marL="171450" indent="-171450">
              <a:buFont typeface="Arial" panose="020B0604020202020204" pitchFamily="34" charset="0"/>
              <a:buChar char="•"/>
            </a:pPr>
            <a:r>
              <a:rPr lang="en-GB" b="0" i="0" dirty="0">
                <a:solidFill>
                  <a:srgbClr val="202124"/>
                </a:solidFill>
                <a:effectLst/>
                <a:latin typeface="Google Sans"/>
              </a:rPr>
              <a:t>Our champs support the calendar we have whereby we focus on a dedicated wellbeing area each month..</a:t>
            </a:r>
          </a:p>
          <a:p>
            <a:pPr marL="171450" indent="-171450">
              <a:buFont typeface="Arial" panose="020B0604020202020204" pitchFamily="34" charset="0"/>
              <a:buChar char="•"/>
            </a:pPr>
            <a:r>
              <a:rPr lang="en-GB" b="0" i="0" dirty="0">
                <a:solidFill>
                  <a:srgbClr val="202124"/>
                </a:solidFill>
                <a:effectLst/>
                <a:latin typeface="Google Sans"/>
              </a:rPr>
              <a:t>Somewhere colleagues can go to look for the support available without anyone else needing to know about it</a:t>
            </a:r>
          </a:p>
          <a:p>
            <a:pPr marL="171450" indent="-171450">
              <a:buFont typeface="Arial" panose="020B0604020202020204" pitchFamily="34" charset="0"/>
              <a:buChar char="•"/>
            </a:pPr>
            <a:r>
              <a:rPr lang="en-GB" b="0" i="0" dirty="0">
                <a:solidFill>
                  <a:srgbClr val="202124"/>
                </a:solidFill>
                <a:effectLst/>
                <a:latin typeface="Google Sans"/>
              </a:rPr>
              <a:t>Work closely with EDI – people are bringing their whole, unique selves to work – psychological safety </a:t>
            </a:r>
          </a:p>
          <a:p>
            <a:pPr marL="171450" indent="-171450">
              <a:buFont typeface="Arial" panose="020B0604020202020204" pitchFamily="34" charset="0"/>
              <a:buChar char="•"/>
            </a:pPr>
            <a:r>
              <a:rPr lang="en-GB" b="0" i="0" dirty="0">
                <a:solidFill>
                  <a:srgbClr val="202124"/>
                </a:solidFill>
                <a:effectLst/>
                <a:latin typeface="Google Sans"/>
              </a:rPr>
              <a:t>With 60% of our workforce directly affected by menstruation and/or menopause symptoms and 100% affected in some way; policy, guidance and M2M champions creating an accepting culture, breaking down taboos. </a:t>
            </a:r>
          </a:p>
          <a:p>
            <a:pPr marL="171450" indent="-171450">
              <a:buFont typeface="Arial" panose="020B0604020202020204" pitchFamily="34" charset="0"/>
              <a:buChar char="•"/>
            </a:pPr>
            <a:r>
              <a:rPr lang="en-GB" b="0" i="0" dirty="0">
                <a:solidFill>
                  <a:srgbClr val="202124"/>
                </a:solidFill>
                <a:effectLst/>
                <a:latin typeface="Google Sans"/>
              </a:rPr>
              <a:t>Shared some of the things that we as an employer do to support the mental wellbeing of our staff and yes of course as a large employer we have EAP, </a:t>
            </a:r>
            <a:r>
              <a:rPr lang="en-GB" b="0" i="0" dirty="0" err="1">
                <a:solidFill>
                  <a:srgbClr val="202124"/>
                </a:solidFill>
                <a:effectLst/>
                <a:latin typeface="Google Sans"/>
              </a:rPr>
              <a:t>mh</a:t>
            </a:r>
            <a:r>
              <a:rPr lang="en-GB" b="0" i="0" dirty="0">
                <a:solidFill>
                  <a:srgbClr val="202124"/>
                </a:solidFill>
                <a:effectLst/>
                <a:latin typeface="Google Sans"/>
              </a:rPr>
              <a:t> support BUT the foundations we have discussed, the culture we have in our workplaces don’t cost anything….want to leave you with something that a colleague shared during one of our menopause cafes……</a:t>
            </a:r>
          </a:p>
          <a:p>
            <a:pPr marL="171450" indent="-171450">
              <a:buFont typeface="Arial" panose="020B0604020202020204" pitchFamily="34" charset="0"/>
              <a:buChar char="•"/>
            </a:pPr>
            <a:endParaRPr lang="en-GB" b="0" i="0" dirty="0">
              <a:solidFill>
                <a:srgbClr val="202124"/>
              </a:solidFill>
              <a:effectLst/>
              <a:latin typeface="Google Sans"/>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DBF10ED-89CE-4A70-9D05-EC4C64EBBCA2}" type="slidenum">
              <a:rPr lang="en-GB" smtClean="0"/>
              <a:t>6</a:t>
            </a:fld>
            <a:endParaRPr lang="en-GB"/>
          </a:p>
        </p:txBody>
      </p:sp>
    </p:spTree>
    <p:extLst>
      <p:ext uri="{BB962C8B-B14F-4D97-AF65-F5344CB8AC3E}">
        <p14:creationId xmlns:p14="http://schemas.microsoft.com/office/powerpoint/2010/main" val="364256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can go into engagement levels and various data but the power of just taking time to listen, recognise the things our colleagues are going through can reap great </a:t>
            </a:r>
            <a:r>
              <a:rPr lang="en-GB"/>
              <a:t>outcomes for all</a:t>
            </a:r>
            <a:endParaRPr lang="en-GB" dirty="0"/>
          </a:p>
        </p:txBody>
      </p:sp>
      <p:sp>
        <p:nvSpPr>
          <p:cNvPr id="4" name="Slide Number Placeholder 3"/>
          <p:cNvSpPr>
            <a:spLocks noGrp="1"/>
          </p:cNvSpPr>
          <p:nvPr>
            <p:ph type="sldNum" sz="quarter" idx="5"/>
          </p:nvPr>
        </p:nvSpPr>
        <p:spPr/>
        <p:txBody>
          <a:bodyPr/>
          <a:lstStyle/>
          <a:p>
            <a:fld id="{4DBF10ED-89CE-4A70-9D05-EC4C64EBBCA2}" type="slidenum">
              <a:rPr lang="en-GB" smtClean="0"/>
              <a:t>7</a:t>
            </a:fld>
            <a:endParaRPr lang="en-GB"/>
          </a:p>
        </p:txBody>
      </p:sp>
    </p:spTree>
    <p:extLst>
      <p:ext uri="{BB962C8B-B14F-4D97-AF65-F5344CB8AC3E}">
        <p14:creationId xmlns:p14="http://schemas.microsoft.com/office/powerpoint/2010/main" val="298747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3787-D351-61EF-5696-37933E55A4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821038-99A6-2081-6E1E-12F328672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7B3C74-5F3C-42F8-ED62-72263A8E4A47}"/>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5" name="Footer Placeholder 4">
            <a:extLst>
              <a:ext uri="{FF2B5EF4-FFF2-40B4-BE49-F238E27FC236}">
                <a16:creationId xmlns:a16="http://schemas.microsoft.com/office/drawing/2014/main" id="{7D219C5D-B3C6-CF9A-CB88-1D99E897D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BC74-3CFC-6FC0-CD24-CEA33E525733}"/>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292995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F089-D84F-14A7-DFFC-2F87D815B7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700AF4-FDA9-81FC-C36A-EA0B5EC67B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3947A7-88CF-B3BD-0C34-D3625DF22EA1}"/>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5" name="Footer Placeholder 4">
            <a:extLst>
              <a:ext uri="{FF2B5EF4-FFF2-40B4-BE49-F238E27FC236}">
                <a16:creationId xmlns:a16="http://schemas.microsoft.com/office/drawing/2014/main" id="{69BF4FA1-8607-7BE6-DB51-4437782CA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D19F6-8340-B52D-448C-234F383EB9BF}"/>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132471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B0AA0-475B-6FA0-8A4A-F208F4FC5B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A54D26-F4CA-29AC-ED6E-20A8ECDB96E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0EEBC0-E02C-6E82-7CAD-1F6542B23B90}"/>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5" name="Footer Placeholder 4">
            <a:extLst>
              <a:ext uri="{FF2B5EF4-FFF2-40B4-BE49-F238E27FC236}">
                <a16:creationId xmlns:a16="http://schemas.microsoft.com/office/drawing/2014/main" id="{4D532BEE-EAFF-9625-95EB-86555D8A1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4847D-1679-F4FB-D635-1F011A26BEFD}"/>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83944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474C-23CE-3883-7E2C-64C9E966C3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E8E21E-7D47-9F2E-DB8E-64E82AA79F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31C010-35EE-3423-DBAA-52DE3A121373}"/>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5" name="Footer Placeholder 4">
            <a:extLst>
              <a:ext uri="{FF2B5EF4-FFF2-40B4-BE49-F238E27FC236}">
                <a16:creationId xmlns:a16="http://schemas.microsoft.com/office/drawing/2014/main" id="{CDA8B9F6-B5DF-A338-CF25-CEB9EC177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705BF-F05C-DF55-5AF1-0FFC8E82B0EE}"/>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336014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1B73-CF76-3C4E-A38E-EB5CB9B4C4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BBAB52-43A0-5C27-A9E9-51D9F40C1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9F9A5F-5890-534A-2CEA-012C8A097EA2}"/>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5" name="Footer Placeholder 4">
            <a:extLst>
              <a:ext uri="{FF2B5EF4-FFF2-40B4-BE49-F238E27FC236}">
                <a16:creationId xmlns:a16="http://schemas.microsoft.com/office/drawing/2014/main" id="{EBEEB912-87F8-25B3-BE54-32D1CF5C7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9C1DB-CB23-7455-6A7A-4605AA5C5CA9}"/>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147286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1C8A-8CAB-415C-D016-CB7D6B22C6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BD76D5-F8F9-06D2-D265-7C828F1EC9E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D513A1-184D-7ACC-FC29-371DBE3FE6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88DCB8C-DEF8-60F2-3352-8F6841561430}"/>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6" name="Footer Placeholder 5">
            <a:extLst>
              <a:ext uri="{FF2B5EF4-FFF2-40B4-BE49-F238E27FC236}">
                <a16:creationId xmlns:a16="http://schemas.microsoft.com/office/drawing/2014/main" id="{26201919-7B8C-B6AF-1934-B2E026BC0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2B0B8-A1B8-E9B1-DF0E-8A177EE79907}"/>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111579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00EB-C721-A696-2E29-C6AB5734722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EABC86-D210-D6CB-F3CB-B9C275A8B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7B8BC3-ABD9-70C1-0DB9-D7A08F2045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68B9570-5A93-CC8E-6718-32B051241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B4D6C-3CE1-0124-517F-CE508CD4D4A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49D883-05FF-D3F2-7390-9E385A5ECC0D}"/>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8" name="Footer Placeholder 7">
            <a:extLst>
              <a:ext uri="{FF2B5EF4-FFF2-40B4-BE49-F238E27FC236}">
                <a16:creationId xmlns:a16="http://schemas.microsoft.com/office/drawing/2014/main" id="{BB0A68E4-2997-035C-9B33-1CE1EB9006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C95D7C-A279-FA4A-DE5F-622ABB22D092}"/>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297055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9342-C4A8-9708-27ED-79D8774E85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53B47C-8359-7754-16A1-24F550F3761C}"/>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4" name="Footer Placeholder 3">
            <a:extLst>
              <a:ext uri="{FF2B5EF4-FFF2-40B4-BE49-F238E27FC236}">
                <a16:creationId xmlns:a16="http://schemas.microsoft.com/office/drawing/2014/main" id="{CC849B39-AAEA-3FC0-943F-47D2D3637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ED0BCE-A209-D7DC-0622-2FC89BB105B8}"/>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143532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A1FDB-0DF7-B089-26E7-264192800F62}"/>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3" name="Footer Placeholder 2">
            <a:extLst>
              <a:ext uri="{FF2B5EF4-FFF2-40B4-BE49-F238E27FC236}">
                <a16:creationId xmlns:a16="http://schemas.microsoft.com/office/drawing/2014/main" id="{35FE5F9C-D27B-4D71-E0CA-18B0BDF1FD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77C13B-B79A-CAC1-FC44-6220CA50BA47}"/>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29312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A070-BEED-5024-FE95-0B88022D22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48FCD7-1190-35CA-9D37-C827E60435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AD9DF0F-96FC-BD7D-21D1-74593A071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398508-A56E-0C29-6D2B-E301E4723BBB}"/>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6" name="Footer Placeholder 5">
            <a:extLst>
              <a:ext uri="{FF2B5EF4-FFF2-40B4-BE49-F238E27FC236}">
                <a16:creationId xmlns:a16="http://schemas.microsoft.com/office/drawing/2014/main" id="{FEC6B67F-095B-DA9F-D7C2-EEE2BAFFD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63397-1D36-E013-364B-2338C5442DDA}"/>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265531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476A-D11B-1C1D-003B-2AAE2349B0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179C1F-6F44-5614-097E-42D32A600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EF10E2-04D5-E041-5D0E-64F6AC05E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EA5A88-A590-C82A-A062-2D95EF8DB247}"/>
              </a:ext>
            </a:extLst>
          </p:cNvPr>
          <p:cNvSpPr>
            <a:spLocks noGrp="1"/>
          </p:cNvSpPr>
          <p:nvPr>
            <p:ph type="dt" sz="half" idx="10"/>
          </p:nvPr>
        </p:nvSpPr>
        <p:spPr/>
        <p:txBody>
          <a:bodyPr/>
          <a:lstStyle/>
          <a:p>
            <a:fld id="{98DCD8A4-5763-744F-8237-0713D99C0492}" type="datetimeFigureOut">
              <a:rPr lang="en-US" smtClean="0"/>
              <a:t>9/18/2024</a:t>
            </a:fld>
            <a:endParaRPr lang="en-US"/>
          </a:p>
        </p:txBody>
      </p:sp>
      <p:sp>
        <p:nvSpPr>
          <p:cNvPr id="6" name="Footer Placeholder 5">
            <a:extLst>
              <a:ext uri="{FF2B5EF4-FFF2-40B4-BE49-F238E27FC236}">
                <a16:creationId xmlns:a16="http://schemas.microsoft.com/office/drawing/2014/main" id="{B2AEBAEC-B0A7-7D17-98EA-150DE3D4D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E6CF5-C18F-1BAC-707A-5AA4253B66E5}"/>
              </a:ext>
            </a:extLst>
          </p:cNvPr>
          <p:cNvSpPr>
            <a:spLocks noGrp="1"/>
          </p:cNvSpPr>
          <p:nvPr>
            <p:ph type="sldNum" sz="quarter" idx="12"/>
          </p:nvPr>
        </p:nvSpPr>
        <p:spPr/>
        <p:txBody>
          <a:bodyPr/>
          <a:lstStyle/>
          <a:p>
            <a:fld id="{41C0678F-1BDB-7141-9DD3-ECD83CA615E0}" type="slidenum">
              <a:rPr lang="en-US" smtClean="0"/>
              <a:t>‹#›</a:t>
            </a:fld>
            <a:endParaRPr lang="en-US"/>
          </a:p>
        </p:txBody>
      </p:sp>
    </p:spTree>
    <p:extLst>
      <p:ext uri="{BB962C8B-B14F-4D97-AF65-F5344CB8AC3E}">
        <p14:creationId xmlns:p14="http://schemas.microsoft.com/office/powerpoint/2010/main" val="42828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6B9BB-C98B-870C-869B-4FBDCDD13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A9D916-B42D-48AB-6EE9-EE8D1BBA7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17762A-7339-442E-8D3B-87CD1E7326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CD8A4-5763-744F-8237-0713D99C0492}" type="datetimeFigureOut">
              <a:rPr lang="en-US" smtClean="0"/>
              <a:t>9/18/2024</a:t>
            </a:fld>
            <a:endParaRPr lang="en-US"/>
          </a:p>
        </p:txBody>
      </p:sp>
      <p:sp>
        <p:nvSpPr>
          <p:cNvPr id="5" name="Footer Placeholder 4">
            <a:extLst>
              <a:ext uri="{FF2B5EF4-FFF2-40B4-BE49-F238E27FC236}">
                <a16:creationId xmlns:a16="http://schemas.microsoft.com/office/drawing/2014/main" id="{AF343217-FCB7-D8AA-3D61-FFC856021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49BB87-7865-7315-FBD4-A7FD9F263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0678F-1BDB-7141-9DD3-ECD83CA615E0}" type="slidenum">
              <a:rPr lang="en-US" smtClean="0"/>
              <a:t>‹#›</a:t>
            </a:fld>
            <a:endParaRPr lang="en-US"/>
          </a:p>
        </p:txBody>
      </p:sp>
    </p:spTree>
    <p:extLst>
      <p:ext uri="{BB962C8B-B14F-4D97-AF65-F5344CB8AC3E}">
        <p14:creationId xmlns:p14="http://schemas.microsoft.com/office/powerpoint/2010/main" val="24990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intranet.sandwell.gov.uk/wellbeing-hu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background with buildings and text&#10;&#10;Description automatically generated">
            <a:extLst>
              <a:ext uri="{FF2B5EF4-FFF2-40B4-BE49-F238E27FC236}">
                <a16:creationId xmlns:a16="http://schemas.microsoft.com/office/drawing/2014/main" id="{F385A1DA-8F63-4969-8828-AA9CD6833485}"/>
              </a:ext>
            </a:extLst>
          </p:cNvPr>
          <p:cNvPicPr>
            <a:picLocks noChangeAspect="1"/>
          </p:cNvPicPr>
          <p:nvPr/>
        </p:nvPicPr>
        <p:blipFill rotWithShape="1">
          <a:blip r:embed="rId3"/>
          <a:srcRect t="12126"/>
          <a:stretch/>
        </p:blipFill>
        <p:spPr>
          <a:xfrm>
            <a:off x="19" y="1282"/>
            <a:ext cx="12256635" cy="6856718"/>
          </a:xfrm>
          <a:prstGeom prst="rect">
            <a:avLst/>
          </a:prstGeom>
        </p:spPr>
      </p:pic>
      <p:sp>
        <p:nvSpPr>
          <p:cNvPr id="2" name="TextBox 1">
            <a:extLst>
              <a:ext uri="{FF2B5EF4-FFF2-40B4-BE49-F238E27FC236}">
                <a16:creationId xmlns:a16="http://schemas.microsoft.com/office/drawing/2014/main" id="{7AAD7713-C3FA-0D4F-FAB4-8CD22FDCD0B9}"/>
              </a:ext>
            </a:extLst>
          </p:cNvPr>
          <p:cNvSpPr txBox="1"/>
          <p:nvPr/>
        </p:nvSpPr>
        <p:spPr>
          <a:xfrm>
            <a:off x="1543050" y="2238375"/>
            <a:ext cx="8963025" cy="1446550"/>
          </a:xfrm>
          <a:prstGeom prst="rect">
            <a:avLst/>
          </a:prstGeom>
          <a:noFill/>
        </p:spPr>
        <p:txBody>
          <a:bodyPr wrap="square" rtlCol="0">
            <a:spAutoFit/>
          </a:bodyPr>
          <a:lstStyle/>
          <a:p>
            <a:pPr algn="ctr"/>
            <a:r>
              <a:rPr lang="en-GB" sz="4800" dirty="0">
                <a:solidFill>
                  <a:schemeClr val="bg1"/>
                </a:solidFill>
              </a:rPr>
              <a:t>Mental Wellbeing in the Workplace</a:t>
            </a:r>
          </a:p>
          <a:p>
            <a:pPr algn="ctr"/>
            <a:endParaRPr lang="en-GB" sz="4000" dirty="0"/>
          </a:p>
        </p:txBody>
      </p:sp>
      <p:sp>
        <p:nvSpPr>
          <p:cNvPr id="3" name="TextBox 2">
            <a:extLst>
              <a:ext uri="{FF2B5EF4-FFF2-40B4-BE49-F238E27FC236}">
                <a16:creationId xmlns:a16="http://schemas.microsoft.com/office/drawing/2014/main" id="{F2231010-15FB-020E-976F-A73B5D9B1D33}"/>
              </a:ext>
            </a:extLst>
          </p:cNvPr>
          <p:cNvSpPr txBox="1"/>
          <p:nvPr/>
        </p:nvSpPr>
        <p:spPr>
          <a:xfrm>
            <a:off x="7918515" y="3987539"/>
            <a:ext cx="3874417" cy="369332"/>
          </a:xfrm>
          <a:prstGeom prst="rect">
            <a:avLst/>
          </a:prstGeom>
          <a:noFill/>
        </p:spPr>
        <p:txBody>
          <a:bodyPr wrap="square" rtlCol="0">
            <a:spAutoFit/>
          </a:bodyPr>
          <a:lstStyle/>
          <a:p>
            <a:r>
              <a:rPr lang="en-GB" dirty="0">
                <a:solidFill>
                  <a:schemeClr val="bg1"/>
                </a:solidFill>
              </a:rPr>
              <a:t>Natalie Morrison, Wellbeing Specialist </a:t>
            </a:r>
          </a:p>
        </p:txBody>
      </p:sp>
    </p:spTree>
    <p:extLst>
      <p:ext uri="{BB962C8B-B14F-4D97-AF65-F5344CB8AC3E}">
        <p14:creationId xmlns:p14="http://schemas.microsoft.com/office/powerpoint/2010/main" val="49609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89C9BB8-E956-4295-991B-70BF674FBFD7}"/>
              </a:ext>
            </a:extLst>
          </p:cNvPr>
          <p:cNvPicPr>
            <a:picLocks noChangeAspect="1"/>
          </p:cNvPicPr>
          <p:nvPr/>
        </p:nvPicPr>
        <p:blipFill>
          <a:blip r:embed="rId3">
            <a:alphaModFix amt="85000"/>
          </a:blip>
          <a:srcRect r="10799"/>
          <a:stretch>
            <a:fillRect/>
          </a:stretch>
        </p:blipFill>
        <p:spPr>
          <a:xfrm>
            <a:off x="0" y="4808306"/>
            <a:ext cx="12192000" cy="2129758"/>
          </a:xfrm>
          <a:prstGeom prst="rect">
            <a:avLst/>
          </a:prstGeom>
        </p:spPr>
      </p:pic>
      <p:sp>
        <p:nvSpPr>
          <p:cNvPr id="9" name="Rectangle 8">
            <a:extLst>
              <a:ext uri="{FF2B5EF4-FFF2-40B4-BE49-F238E27FC236}">
                <a16:creationId xmlns:a16="http://schemas.microsoft.com/office/drawing/2014/main" id="{43018737-9A43-449F-BB30-8FCF9C5CFB01}"/>
              </a:ext>
            </a:extLst>
          </p:cNvPr>
          <p:cNvSpPr/>
          <p:nvPr/>
        </p:nvSpPr>
        <p:spPr>
          <a:xfrm>
            <a:off x="3135086" y="3244334"/>
            <a:ext cx="3079697" cy="369332"/>
          </a:xfrm>
          <a:prstGeom prst="rect">
            <a:avLst/>
          </a:prstGeom>
        </p:spPr>
        <p:txBody>
          <a:bodyPr wrap="square">
            <a:spAutoFit/>
          </a:bodyPr>
          <a:lstStyle/>
          <a:p>
            <a:r>
              <a:rPr lang="en-GB"/>
              <a:t> </a:t>
            </a:r>
          </a:p>
        </p:txBody>
      </p:sp>
      <p:sp>
        <p:nvSpPr>
          <p:cNvPr id="3" name="TextBox 2">
            <a:extLst>
              <a:ext uri="{FF2B5EF4-FFF2-40B4-BE49-F238E27FC236}">
                <a16:creationId xmlns:a16="http://schemas.microsoft.com/office/drawing/2014/main" id="{72DDEF70-8812-0047-F5EC-4C1A4AB65656}"/>
              </a:ext>
            </a:extLst>
          </p:cNvPr>
          <p:cNvSpPr txBox="1"/>
          <p:nvPr/>
        </p:nvSpPr>
        <p:spPr>
          <a:xfrm>
            <a:off x="634999" y="1425360"/>
            <a:ext cx="10670309" cy="23372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dirty="0"/>
          </a:p>
        </p:txBody>
      </p:sp>
      <p:sp>
        <p:nvSpPr>
          <p:cNvPr id="4" name="Title 3">
            <a:extLst>
              <a:ext uri="{FF2B5EF4-FFF2-40B4-BE49-F238E27FC236}">
                <a16:creationId xmlns:a16="http://schemas.microsoft.com/office/drawing/2014/main" id="{A9058E12-C6D3-9FA5-887E-B9EF5A6796F9}"/>
              </a:ext>
            </a:extLst>
          </p:cNvPr>
          <p:cNvSpPr>
            <a:spLocks noGrp="1"/>
          </p:cNvSpPr>
          <p:nvPr>
            <p:ph type="title"/>
          </p:nvPr>
        </p:nvSpPr>
        <p:spPr>
          <a:xfrm>
            <a:off x="838200" y="371608"/>
            <a:ext cx="10515600" cy="1325563"/>
          </a:xfrm>
        </p:spPr>
        <p:txBody>
          <a:bodyPr/>
          <a:lstStyle/>
          <a:p>
            <a:r>
              <a:rPr lang="en-GB" b="1" dirty="0"/>
              <a:t>Why is it so important?</a:t>
            </a:r>
          </a:p>
        </p:txBody>
      </p:sp>
      <p:sp>
        <p:nvSpPr>
          <p:cNvPr id="7" name="Rectangle 6">
            <a:extLst>
              <a:ext uri="{FF2B5EF4-FFF2-40B4-BE49-F238E27FC236}">
                <a16:creationId xmlns:a16="http://schemas.microsoft.com/office/drawing/2014/main" id="{7A359B40-5D0F-BFAD-A263-6885F8B354C4}"/>
              </a:ext>
            </a:extLst>
          </p:cNvPr>
          <p:cNvSpPr/>
          <p:nvPr/>
        </p:nvSpPr>
        <p:spPr>
          <a:xfrm>
            <a:off x="1736103" y="2128004"/>
            <a:ext cx="8719794" cy="1938992"/>
          </a:xfrm>
          <a:prstGeom prst="rect">
            <a:avLst/>
          </a:prstGeom>
          <a:noFill/>
        </p:spPr>
        <p:txBody>
          <a:bodyPr wrap="square" lIns="91440" tIns="45720" rIns="91440" bIns="45720">
            <a:spAutoFit/>
          </a:bodyPr>
          <a:lstStyle/>
          <a:p>
            <a:pPr algn="ctr"/>
            <a:r>
              <a:rPr lang="en-GB" sz="3000" dirty="0">
                <a:ln w="0"/>
                <a:solidFill>
                  <a:schemeClr val="accent1"/>
                </a:solidFill>
                <a:effectLst>
                  <a:outerShdw blurRad="38100" dist="25400" dir="5400000" algn="ctr" rotWithShape="0">
                    <a:srgbClr val="6E747A">
                      <a:alpha val="43000"/>
                    </a:srgbClr>
                  </a:outerShdw>
                </a:effectLst>
              </a:rPr>
              <a:t>Workplace environment is a significant contributory </a:t>
            </a:r>
          </a:p>
          <a:p>
            <a:pPr algn="ctr"/>
            <a:r>
              <a:rPr lang="en-GB" sz="3000" dirty="0">
                <a:ln w="0"/>
                <a:solidFill>
                  <a:schemeClr val="accent1"/>
                </a:solidFill>
                <a:effectLst>
                  <a:outerShdw blurRad="38100" dist="25400" dir="5400000" algn="ctr" rotWithShape="0">
                    <a:srgbClr val="6E747A">
                      <a:alpha val="43000"/>
                    </a:srgbClr>
                  </a:outerShdw>
                </a:effectLst>
              </a:rPr>
              <a:t>factor to mind health with three quarters of UK adults </a:t>
            </a:r>
          </a:p>
          <a:p>
            <a:pPr algn="ctr"/>
            <a:r>
              <a:rPr lang="en-GB" sz="3000" dirty="0">
                <a:ln w="0"/>
                <a:solidFill>
                  <a:schemeClr val="accent1"/>
                </a:solidFill>
                <a:effectLst>
                  <a:outerShdw blurRad="38100" dist="25400" dir="5400000" algn="ctr" rotWithShape="0">
                    <a:srgbClr val="6E747A">
                      <a:alpha val="43000"/>
                    </a:srgbClr>
                  </a:outerShdw>
                </a:effectLst>
              </a:rPr>
              <a:t>experiencing consequences such as trouble sleeping, stress, lack of c</a:t>
            </a:r>
            <a:r>
              <a:rPr lang="en-GB" sz="3000" b="0" cap="none" spc="0" dirty="0">
                <a:ln w="0"/>
                <a:solidFill>
                  <a:schemeClr val="accent1"/>
                </a:solidFill>
                <a:effectLst>
                  <a:outerShdw blurRad="38100" dist="25400" dir="5400000" algn="ctr" rotWithShape="0">
                    <a:srgbClr val="6E747A">
                      <a:alpha val="43000"/>
                    </a:srgbClr>
                  </a:outerShdw>
                </a:effectLst>
              </a:rPr>
              <a:t>onfidence &amp; loss of interest</a:t>
            </a:r>
          </a:p>
        </p:txBody>
      </p:sp>
    </p:spTree>
    <p:extLst>
      <p:ext uri="{BB962C8B-B14F-4D97-AF65-F5344CB8AC3E}">
        <p14:creationId xmlns:p14="http://schemas.microsoft.com/office/powerpoint/2010/main" val="292599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89C9BB8-E956-4295-991B-70BF674FBFD7}"/>
              </a:ext>
            </a:extLst>
          </p:cNvPr>
          <p:cNvPicPr>
            <a:picLocks noChangeAspect="1"/>
          </p:cNvPicPr>
          <p:nvPr/>
        </p:nvPicPr>
        <p:blipFill>
          <a:blip r:embed="rId3">
            <a:alphaModFix amt="85000"/>
          </a:blip>
          <a:srcRect r="10799"/>
          <a:stretch>
            <a:fillRect/>
          </a:stretch>
        </p:blipFill>
        <p:spPr>
          <a:xfrm>
            <a:off x="0" y="4808306"/>
            <a:ext cx="12192000" cy="2129758"/>
          </a:xfrm>
          <a:prstGeom prst="rect">
            <a:avLst/>
          </a:prstGeom>
        </p:spPr>
      </p:pic>
      <p:sp>
        <p:nvSpPr>
          <p:cNvPr id="9" name="Rectangle 8">
            <a:extLst>
              <a:ext uri="{FF2B5EF4-FFF2-40B4-BE49-F238E27FC236}">
                <a16:creationId xmlns:a16="http://schemas.microsoft.com/office/drawing/2014/main" id="{43018737-9A43-449F-BB30-8FCF9C5CFB01}"/>
              </a:ext>
            </a:extLst>
          </p:cNvPr>
          <p:cNvSpPr/>
          <p:nvPr/>
        </p:nvSpPr>
        <p:spPr>
          <a:xfrm>
            <a:off x="3135086" y="3244334"/>
            <a:ext cx="3079697" cy="369332"/>
          </a:xfrm>
          <a:prstGeom prst="rect">
            <a:avLst/>
          </a:prstGeom>
        </p:spPr>
        <p:txBody>
          <a:bodyPr wrap="square">
            <a:spAutoFit/>
          </a:bodyPr>
          <a:lstStyle/>
          <a:p>
            <a:r>
              <a:rPr lang="en-GB"/>
              <a:t> </a:t>
            </a:r>
          </a:p>
        </p:txBody>
      </p:sp>
      <p:sp>
        <p:nvSpPr>
          <p:cNvPr id="3" name="TextBox 2">
            <a:extLst>
              <a:ext uri="{FF2B5EF4-FFF2-40B4-BE49-F238E27FC236}">
                <a16:creationId xmlns:a16="http://schemas.microsoft.com/office/drawing/2014/main" id="{72DDEF70-8812-0047-F5EC-4C1A4AB65656}"/>
              </a:ext>
            </a:extLst>
          </p:cNvPr>
          <p:cNvSpPr txBox="1"/>
          <p:nvPr/>
        </p:nvSpPr>
        <p:spPr>
          <a:xfrm>
            <a:off x="634999" y="1425360"/>
            <a:ext cx="10670309" cy="23372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dirty="0"/>
          </a:p>
        </p:txBody>
      </p:sp>
      <p:sp>
        <p:nvSpPr>
          <p:cNvPr id="4" name="Title 3">
            <a:extLst>
              <a:ext uri="{FF2B5EF4-FFF2-40B4-BE49-F238E27FC236}">
                <a16:creationId xmlns:a16="http://schemas.microsoft.com/office/drawing/2014/main" id="{A9058E12-C6D3-9FA5-887E-B9EF5A6796F9}"/>
              </a:ext>
            </a:extLst>
          </p:cNvPr>
          <p:cNvSpPr>
            <a:spLocks noGrp="1"/>
          </p:cNvSpPr>
          <p:nvPr>
            <p:ph type="title"/>
          </p:nvPr>
        </p:nvSpPr>
        <p:spPr>
          <a:xfrm>
            <a:off x="838200" y="371608"/>
            <a:ext cx="10515600" cy="1325563"/>
          </a:xfrm>
        </p:spPr>
        <p:txBody>
          <a:bodyPr/>
          <a:lstStyle/>
          <a:p>
            <a:r>
              <a:rPr lang="en-GB" b="1" dirty="0"/>
              <a:t>Benefits to investing in employee wellbeing:</a:t>
            </a:r>
          </a:p>
        </p:txBody>
      </p:sp>
      <p:sp>
        <p:nvSpPr>
          <p:cNvPr id="5" name="Content Placeholder 4">
            <a:extLst>
              <a:ext uri="{FF2B5EF4-FFF2-40B4-BE49-F238E27FC236}">
                <a16:creationId xmlns:a16="http://schemas.microsoft.com/office/drawing/2014/main" id="{C91D9B67-A877-4925-7AD9-9045FA5873CF}"/>
              </a:ext>
            </a:extLst>
          </p:cNvPr>
          <p:cNvSpPr>
            <a:spLocks noGrp="1"/>
          </p:cNvSpPr>
          <p:nvPr>
            <p:ph sz="half" idx="1"/>
          </p:nvPr>
        </p:nvSpPr>
        <p:spPr/>
        <p:txBody>
          <a:bodyPr/>
          <a:lstStyle/>
          <a:p>
            <a:pPr>
              <a:buFont typeface="Wingdings" panose="05000000000000000000" pitchFamily="2" charset="2"/>
              <a:buChar char="ü"/>
            </a:pPr>
            <a:r>
              <a:rPr lang="en-GB" dirty="0"/>
              <a:t> Employee retention</a:t>
            </a:r>
          </a:p>
          <a:p>
            <a:pPr>
              <a:buFont typeface="Wingdings" panose="05000000000000000000" pitchFamily="2" charset="2"/>
              <a:buChar char="ü"/>
            </a:pPr>
            <a:r>
              <a:rPr lang="en-GB" dirty="0"/>
              <a:t> Productivity &amp; performance</a:t>
            </a:r>
          </a:p>
          <a:p>
            <a:pPr>
              <a:buFont typeface="Wingdings" panose="05000000000000000000" pitchFamily="2" charset="2"/>
              <a:buChar char="ü"/>
            </a:pPr>
            <a:r>
              <a:rPr lang="en-GB" dirty="0"/>
              <a:t> Reduced absenteeism</a:t>
            </a:r>
          </a:p>
          <a:p>
            <a:pPr>
              <a:buFont typeface="Wingdings" panose="05000000000000000000" pitchFamily="2" charset="2"/>
              <a:buChar char="ü"/>
            </a:pPr>
            <a:r>
              <a:rPr lang="en-GB" dirty="0"/>
              <a:t> Workplace culture</a:t>
            </a:r>
          </a:p>
          <a:p>
            <a:pPr>
              <a:buFont typeface="Wingdings" panose="05000000000000000000" pitchFamily="2" charset="2"/>
              <a:buChar char="ü"/>
            </a:pPr>
            <a:r>
              <a:rPr lang="en-GB" dirty="0"/>
              <a:t> Legal &amp; Ethical responsibility</a:t>
            </a:r>
          </a:p>
          <a:p>
            <a:pPr>
              <a:buFont typeface="Wingdings" panose="05000000000000000000" pitchFamily="2" charset="2"/>
              <a:buChar char="ü"/>
            </a:pPr>
            <a:r>
              <a:rPr lang="en-GB" dirty="0"/>
              <a:t> Cost savings</a:t>
            </a:r>
          </a:p>
        </p:txBody>
      </p:sp>
    </p:spTree>
    <p:extLst>
      <p:ext uri="{BB962C8B-B14F-4D97-AF65-F5344CB8AC3E}">
        <p14:creationId xmlns:p14="http://schemas.microsoft.com/office/powerpoint/2010/main" val="83251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89C9BB8-E956-4295-991B-70BF674FBFD7}"/>
              </a:ext>
            </a:extLst>
          </p:cNvPr>
          <p:cNvPicPr>
            <a:picLocks noChangeAspect="1"/>
          </p:cNvPicPr>
          <p:nvPr/>
        </p:nvPicPr>
        <p:blipFill>
          <a:blip r:embed="rId3">
            <a:alphaModFix amt="85000"/>
          </a:blip>
          <a:srcRect r="10799"/>
          <a:stretch>
            <a:fillRect/>
          </a:stretch>
        </p:blipFill>
        <p:spPr>
          <a:xfrm>
            <a:off x="0" y="4808306"/>
            <a:ext cx="12192000" cy="2129758"/>
          </a:xfrm>
          <a:prstGeom prst="rect">
            <a:avLst/>
          </a:prstGeom>
        </p:spPr>
      </p:pic>
      <p:sp>
        <p:nvSpPr>
          <p:cNvPr id="9" name="Rectangle 8">
            <a:extLst>
              <a:ext uri="{FF2B5EF4-FFF2-40B4-BE49-F238E27FC236}">
                <a16:creationId xmlns:a16="http://schemas.microsoft.com/office/drawing/2014/main" id="{43018737-9A43-449F-BB30-8FCF9C5CFB01}"/>
              </a:ext>
            </a:extLst>
          </p:cNvPr>
          <p:cNvSpPr/>
          <p:nvPr/>
        </p:nvSpPr>
        <p:spPr>
          <a:xfrm>
            <a:off x="3135086" y="3244334"/>
            <a:ext cx="3079697" cy="369332"/>
          </a:xfrm>
          <a:prstGeom prst="rect">
            <a:avLst/>
          </a:prstGeom>
        </p:spPr>
        <p:txBody>
          <a:bodyPr wrap="square">
            <a:spAutoFit/>
          </a:bodyPr>
          <a:lstStyle/>
          <a:p>
            <a:r>
              <a:rPr lang="en-GB"/>
              <a:t> </a:t>
            </a:r>
          </a:p>
        </p:txBody>
      </p:sp>
      <p:sp>
        <p:nvSpPr>
          <p:cNvPr id="3" name="TextBox 2">
            <a:extLst>
              <a:ext uri="{FF2B5EF4-FFF2-40B4-BE49-F238E27FC236}">
                <a16:creationId xmlns:a16="http://schemas.microsoft.com/office/drawing/2014/main" id="{72DDEF70-8812-0047-F5EC-4C1A4AB65656}"/>
              </a:ext>
            </a:extLst>
          </p:cNvPr>
          <p:cNvSpPr txBox="1"/>
          <p:nvPr/>
        </p:nvSpPr>
        <p:spPr>
          <a:xfrm>
            <a:off x="634999" y="1425360"/>
            <a:ext cx="10670309" cy="23372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dirty="0"/>
          </a:p>
        </p:txBody>
      </p:sp>
      <p:sp>
        <p:nvSpPr>
          <p:cNvPr id="4" name="Content Placeholder 3">
            <a:extLst>
              <a:ext uri="{FF2B5EF4-FFF2-40B4-BE49-F238E27FC236}">
                <a16:creationId xmlns:a16="http://schemas.microsoft.com/office/drawing/2014/main" id="{738CB9A7-6550-DADB-50DC-11D444E3A60D}"/>
              </a:ext>
            </a:extLst>
          </p:cNvPr>
          <p:cNvSpPr>
            <a:spLocks noGrp="1"/>
          </p:cNvSpPr>
          <p:nvPr>
            <p:ph idx="1"/>
          </p:nvPr>
        </p:nvSpPr>
        <p:spPr>
          <a:xfrm>
            <a:off x="712353" y="948932"/>
            <a:ext cx="10515600" cy="4351338"/>
          </a:xfrm>
        </p:spPr>
        <p:txBody>
          <a:bodyPr/>
          <a:lstStyle/>
          <a:p>
            <a:pPr marL="0" indent="0">
              <a:buNone/>
            </a:pPr>
            <a:endParaRPr lang="en-GB" sz="2800" dirty="0"/>
          </a:p>
          <a:p>
            <a:pPr marL="0" indent="0">
              <a:buNone/>
            </a:pPr>
            <a:r>
              <a:rPr lang="en-GB" sz="2800" dirty="0"/>
              <a:t>‘Wellbeing is not the plaster we stick on a person </a:t>
            </a:r>
          </a:p>
          <a:p>
            <a:pPr marL="0" indent="0">
              <a:buNone/>
            </a:pPr>
            <a:r>
              <a:rPr lang="en-GB" sz="2800" dirty="0"/>
              <a:t>once they’ve reached capacity or burn out.  </a:t>
            </a:r>
          </a:p>
          <a:p>
            <a:pPr marL="0" indent="0">
              <a:buNone/>
            </a:pPr>
            <a:r>
              <a:rPr lang="en-GB" sz="2800" dirty="0"/>
              <a:t>It is the extent to which we keep ourselves in balance </a:t>
            </a:r>
          </a:p>
          <a:p>
            <a:pPr marL="0" indent="0">
              <a:buNone/>
            </a:pPr>
            <a:r>
              <a:rPr lang="en-GB" sz="2800" dirty="0"/>
              <a:t>and energised by the work we do, the people we spend </a:t>
            </a:r>
          </a:p>
          <a:p>
            <a:pPr marL="0" indent="0">
              <a:buNone/>
            </a:pPr>
            <a:r>
              <a:rPr lang="en-GB" sz="2800" dirty="0"/>
              <a:t>time with and the way we live our lives’</a:t>
            </a:r>
          </a:p>
          <a:p>
            <a:endParaRPr lang="en-GB" dirty="0"/>
          </a:p>
        </p:txBody>
      </p:sp>
      <p:pic>
        <p:nvPicPr>
          <p:cNvPr id="5" name="Picture 4">
            <a:extLst>
              <a:ext uri="{FF2B5EF4-FFF2-40B4-BE49-F238E27FC236}">
                <a16:creationId xmlns:a16="http://schemas.microsoft.com/office/drawing/2014/main" id="{E4776127-A3FB-A2FD-E115-CF6C602C4EFC}"/>
              </a:ext>
            </a:extLst>
          </p:cNvPr>
          <p:cNvPicPr>
            <a:picLocks noChangeAspect="1"/>
          </p:cNvPicPr>
          <p:nvPr/>
        </p:nvPicPr>
        <p:blipFill>
          <a:blip r:embed="rId4"/>
          <a:stretch>
            <a:fillRect/>
          </a:stretch>
        </p:blipFill>
        <p:spPr>
          <a:xfrm>
            <a:off x="9355402" y="779570"/>
            <a:ext cx="2027260" cy="2337263"/>
          </a:xfrm>
          <a:prstGeom prst="rect">
            <a:avLst/>
          </a:prstGeom>
        </p:spPr>
      </p:pic>
    </p:spTree>
    <p:extLst>
      <p:ext uri="{BB962C8B-B14F-4D97-AF65-F5344CB8AC3E}">
        <p14:creationId xmlns:p14="http://schemas.microsoft.com/office/powerpoint/2010/main" val="340277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18737-9A43-449F-BB30-8FCF9C5CFB01}"/>
              </a:ext>
            </a:extLst>
          </p:cNvPr>
          <p:cNvSpPr/>
          <p:nvPr/>
        </p:nvSpPr>
        <p:spPr>
          <a:xfrm>
            <a:off x="3135086" y="3244334"/>
            <a:ext cx="3079697" cy="369332"/>
          </a:xfrm>
          <a:prstGeom prst="rect">
            <a:avLst/>
          </a:prstGeom>
        </p:spPr>
        <p:txBody>
          <a:bodyPr wrap="square">
            <a:spAutoFit/>
          </a:bodyPr>
          <a:lstStyle/>
          <a:p>
            <a:r>
              <a:rPr lang="en-GB"/>
              <a:t> </a:t>
            </a:r>
          </a:p>
        </p:txBody>
      </p:sp>
      <p:sp>
        <p:nvSpPr>
          <p:cNvPr id="3" name="TextBox 2">
            <a:extLst>
              <a:ext uri="{FF2B5EF4-FFF2-40B4-BE49-F238E27FC236}">
                <a16:creationId xmlns:a16="http://schemas.microsoft.com/office/drawing/2014/main" id="{72DDEF70-8812-0047-F5EC-4C1A4AB65656}"/>
              </a:ext>
            </a:extLst>
          </p:cNvPr>
          <p:cNvSpPr txBox="1"/>
          <p:nvPr/>
        </p:nvSpPr>
        <p:spPr>
          <a:xfrm>
            <a:off x="634999" y="1425360"/>
            <a:ext cx="10670309" cy="23372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dirty="0"/>
          </a:p>
        </p:txBody>
      </p:sp>
      <p:sp>
        <p:nvSpPr>
          <p:cNvPr id="11" name="TextBox 10">
            <a:extLst>
              <a:ext uri="{FF2B5EF4-FFF2-40B4-BE49-F238E27FC236}">
                <a16:creationId xmlns:a16="http://schemas.microsoft.com/office/drawing/2014/main" id="{2FB22DFC-1B17-D245-EA14-01DA7C75C3A2}"/>
              </a:ext>
            </a:extLst>
          </p:cNvPr>
          <p:cNvSpPr txBox="1"/>
          <p:nvPr/>
        </p:nvSpPr>
        <p:spPr>
          <a:xfrm>
            <a:off x="3048000" y="3282434"/>
            <a:ext cx="6096000" cy="369332"/>
          </a:xfrm>
          <a:prstGeom prst="rect">
            <a:avLst/>
          </a:prstGeom>
          <a:noFill/>
        </p:spPr>
        <p:txBody>
          <a:bodyPr wrap="square">
            <a:spAutoFit/>
          </a:bodyPr>
          <a:lstStyle/>
          <a:p>
            <a:endParaRPr lang="en-GB" dirty="0"/>
          </a:p>
        </p:txBody>
      </p:sp>
      <p:pic>
        <p:nvPicPr>
          <p:cNvPr id="14" name="Picture 13">
            <a:extLst>
              <a:ext uri="{FF2B5EF4-FFF2-40B4-BE49-F238E27FC236}">
                <a16:creationId xmlns:a16="http://schemas.microsoft.com/office/drawing/2014/main" id="{4C50C11E-9D3F-EBEC-1BF7-C7F58D65990B}"/>
              </a:ext>
            </a:extLst>
          </p:cNvPr>
          <p:cNvPicPr>
            <a:picLocks noChangeAspect="1"/>
          </p:cNvPicPr>
          <p:nvPr/>
        </p:nvPicPr>
        <p:blipFill>
          <a:blip r:embed="rId3"/>
          <a:stretch>
            <a:fillRect/>
          </a:stretch>
        </p:blipFill>
        <p:spPr>
          <a:xfrm>
            <a:off x="10142539" y="259925"/>
            <a:ext cx="1566862" cy="1165435"/>
          </a:xfrm>
          <a:prstGeom prst="rect">
            <a:avLst/>
          </a:prstGeom>
        </p:spPr>
      </p:pic>
      <p:pic>
        <p:nvPicPr>
          <p:cNvPr id="15" name="Picture 14">
            <a:hlinkClick r:id="rId4"/>
            <a:extLst>
              <a:ext uri="{FF2B5EF4-FFF2-40B4-BE49-F238E27FC236}">
                <a16:creationId xmlns:a16="http://schemas.microsoft.com/office/drawing/2014/main" id="{7A0EADA1-D651-AFE8-6A9F-519F948C0036}"/>
              </a:ext>
            </a:extLst>
          </p:cNvPr>
          <p:cNvPicPr>
            <a:picLocks noChangeAspect="1"/>
          </p:cNvPicPr>
          <p:nvPr/>
        </p:nvPicPr>
        <p:blipFill>
          <a:blip r:embed="rId5"/>
          <a:stretch>
            <a:fillRect/>
          </a:stretch>
        </p:blipFill>
        <p:spPr>
          <a:xfrm>
            <a:off x="1496283" y="618369"/>
            <a:ext cx="8646256" cy="4863519"/>
          </a:xfrm>
          <a:prstGeom prst="rect">
            <a:avLst/>
          </a:prstGeom>
        </p:spPr>
      </p:pic>
      <p:pic>
        <p:nvPicPr>
          <p:cNvPr id="2" name="Picture 1">
            <a:extLst>
              <a:ext uri="{FF2B5EF4-FFF2-40B4-BE49-F238E27FC236}">
                <a16:creationId xmlns:a16="http://schemas.microsoft.com/office/drawing/2014/main" id="{131C383C-0D5B-3C7F-D3FA-BF59052CA6AF}"/>
              </a:ext>
            </a:extLst>
          </p:cNvPr>
          <p:cNvPicPr>
            <a:picLocks noChangeAspect="1"/>
          </p:cNvPicPr>
          <p:nvPr/>
        </p:nvPicPr>
        <p:blipFill>
          <a:blip r:embed="rId6"/>
          <a:stretch>
            <a:fillRect/>
          </a:stretch>
        </p:blipFill>
        <p:spPr>
          <a:xfrm>
            <a:off x="0" y="5508840"/>
            <a:ext cx="12192000" cy="2127504"/>
          </a:xfrm>
          <a:prstGeom prst="rect">
            <a:avLst/>
          </a:prstGeom>
        </p:spPr>
      </p:pic>
    </p:spTree>
    <p:extLst>
      <p:ext uri="{BB962C8B-B14F-4D97-AF65-F5344CB8AC3E}">
        <p14:creationId xmlns:p14="http://schemas.microsoft.com/office/powerpoint/2010/main" val="63666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89C9BB8-E956-4295-991B-70BF674FBFD7}"/>
              </a:ext>
            </a:extLst>
          </p:cNvPr>
          <p:cNvPicPr>
            <a:picLocks noChangeAspect="1"/>
          </p:cNvPicPr>
          <p:nvPr/>
        </p:nvPicPr>
        <p:blipFill>
          <a:blip r:embed="rId3">
            <a:alphaModFix amt="85000"/>
          </a:blip>
          <a:srcRect r="10799"/>
          <a:stretch>
            <a:fillRect/>
          </a:stretch>
        </p:blipFill>
        <p:spPr>
          <a:xfrm>
            <a:off x="0" y="4937760"/>
            <a:ext cx="12192000" cy="2000304"/>
          </a:xfrm>
          <a:prstGeom prst="rect">
            <a:avLst/>
          </a:prstGeom>
        </p:spPr>
      </p:pic>
      <p:sp>
        <p:nvSpPr>
          <p:cNvPr id="9" name="Rectangle 8">
            <a:extLst>
              <a:ext uri="{FF2B5EF4-FFF2-40B4-BE49-F238E27FC236}">
                <a16:creationId xmlns:a16="http://schemas.microsoft.com/office/drawing/2014/main" id="{43018737-9A43-449F-BB30-8FCF9C5CFB01}"/>
              </a:ext>
            </a:extLst>
          </p:cNvPr>
          <p:cNvSpPr/>
          <p:nvPr/>
        </p:nvSpPr>
        <p:spPr>
          <a:xfrm>
            <a:off x="3135086" y="3244334"/>
            <a:ext cx="3079697" cy="369332"/>
          </a:xfrm>
          <a:prstGeom prst="rect">
            <a:avLst/>
          </a:prstGeom>
        </p:spPr>
        <p:txBody>
          <a:bodyPr wrap="square">
            <a:spAutoFit/>
          </a:bodyPr>
          <a:lstStyle/>
          <a:p>
            <a:r>
              <a:rPr lang="en-GB"/>
              <a:t> </a:t>
            </a:r>
          </a:p>
        </p:txBody>
      </p:sp>
      <p:sp>
        <p:nvSpPr>
          <p:cNvPr id="3" name="TextBox 2">
            <a:extLst>
              <a:ext uri="{FF2B5EF4-FFF2-40B4-BE49-F238E27FC236}">
                <a16:creationId xmlns:a16="http://schemas.microsoft.com/office/drawing/2014/main" id="{72DDEF70-8812-0047-F5EC-4C1A4AB65656}"/>
              </a:ext>
            </a:extLst>
          </p:cNvPr>
          <p:cNvSpPr txBox="1"/>
          <p:nvPr/>
        </p:nvSpPr>
        <p:spPr>
          <a:xfrm>
            <a:off x="634999" y="1425360"/>
            <a:ext cx="10670309" cy="23372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dirty="0"/>
          </a:p>
        </p:txBody>
      </p:sp>
      <p:sp>
        <p:nvSpPr>
          <p:cNvPr id="4" name="Content Placeholder 3">
            <a:extLst>
              <a:ext uri="{FF2B5EF4-FFF2-40B4-BE49-F238E27FC236}">
                <a16:creationId xmlns:a16="http://schemas.microsoft.com/office/drawing/2014/main" id="{5876D097-7E7F-8D44-1C19-EB42CAC0EAAA}"/>
              </a:ext>
            </a:extLst>
          </p:cNvPr>
          <p:cNvSpPr>
            <a:spLocks noGrp="1"/>
          </p:cNvSpPr>
          <p:nvPr>
            <p:ph idx="1"/>
          </p:nvPr>
        </p:nvSpPr>
        <p:spPr>
          <a:xfrm>
            <a:off x="670925" y="456968"/>
            <a:ext cx="5425075" cy="4351338"/>
          </a:xfrm>
        </p:spPr>
        <p:txBody>
          <a:bodyPr>
            <a:normAutofit/>
          </a:bodyPr>
          <a:lstStyle/>
          <a:p>
            <a:pPr>
              <a:lnSpc>
                <a:spcPct val="150000"/>
              </a:lnSpc>
            </a:pPr>
            <a:r>
              <a:rPr lang="en-GB" sz="3200" dirty="0"/>
              <a:t>Employee Check-ins</a:t>
            </a:r>
          </a:p>
          <a:p>
            <a:pPr>
              <a:lnSpc>
                <a:spcPct val="150000"/>
              </a:lnSpc>
            </a:pPr>
            <a:r>
              <a:rPr lang="en-GB" sz="3200" dirty="0"/>
              <a:t>Wellbeing Champions</a:t>
            </a:r>
          </a:p>
          <a:p>
            <a:pPr>
              <a:lnSpc>
                <a:spcPct val="150000"/>
              </a:lnSpc>
            </a:pPr>
            <a:r>
              <a:rPr lang="en-GB" sz="3200" dirty="0">
                <a:solidFill>
                  <a:prstClr val="black"/>
                </a:solidFill>
              </a:rPr>
              <a:t>Dedicated intranet space</a:t>
            </a:r>
          </a:p>
          <a:p>
            <a:pPr>
              <a:lnSpc>
                <a:spcPct val="150000"/>
              </a:lnSpc>
            </a:pPr>
            <a:r>
              <a:rPr lang="en-GB" sz="3200" dirty="0">
                <a:solidFill>
                  <a:prstClr val="black"/>
                </a:solidFill>
              </a:rPr>
              <a:t>Menstruation to Menopause</a:t>
            </a:r>
          </a:p>
          <a:p>
            <a:pPr>
              <a:lnSpc>
                <a:spcPct val="150000"/>
              </a:lnSpc>
            </a:pPr>
            <a:endParaRPr lang="en-GB" sz="3200" dirty="0">
              <a:solidFill>
                <a:prstClr val="black"/>
              </a:solidFill>
            </a:endParaRPr>
          </a:p>
        </p:txBody>
      </p:sp>
      <p:sp>
        <p:nvSpPr>
          <p:cNvPr id="5" name="TextBox 4">
            <a:extLst>
              <a:ext uri="{FF2B5EF4-FFF2-40B4-BE49-F238E27FC236}">
                <a16:creationId xmlns:a16="http://schemas.microsoft.com/office/drawing/2014/main" id="{96A0FD7C-B15F-7554-5192-E5E35CF79B6A}"/>
              </a:ext>
            </a:extLst>
          </p:cNvPr>
          <p:cNvSpPr txBox="1"/>
          <p:nvPr/>
        </p:nvSpPr>
        <p:spPr>
          <a:xfrm>
            <a:off x="6551158" y="456968"/>
            <a:ext cx="5425075" cy="3355406"/>
          </a:xfrm>
          <a:prstGeom prst="rect">
            <a:avLst/>
          </a:prstGeom>
          <a:noFill/>
        </p:spPr>
        <p:txBody>
          <a:bodyPr wrap="square" rtlCol="0">
            <a:sp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Physical Wellbeing spaces </a:t>
            </a:r>
          </a:p>
          <a:p>
            <a:pPr marL="228600" indent="-228600">
              <a:lnSpc>
                <a:spcPct val="150000"/>
              </a:lnSpc>
              <a:spcBef>
                <a:spcPts val="1000"/>
              </a:spcBef>
              <a:buFont typeface="Arial" panose="020B0604020202020204" pitchFamily="34" charset="0"/>
              <a:buChar char="•"/>
              <a:defRPr/>
            </a:pPr>
            <a:r>
              <a:rPr lang="en-GB" sz="3200" dirty="0"/>
              <a:t>Wellbeing calendar &amp; events </a:t>
            </a:r>
          </a:p>
          <a:p>
            <a:pPr marL="228600" indent="-228600">
              <a:lnSpc>
                <a:spcPct val="150000"/>
              </a:lnSpc>
              <a:spcBef>
                <a:spcPts val="1000"/>
              </a:spcBef>
              <a:buFont typeface="Arial" panose="020B0604020202020204" pitchFamily="34" charset="0"/>
              <a:buChar char="•"/>
              <a:defRPr/>
            </a:pPr>
            <a:r>
              <a:rPr lang="en-GB" sz="3200" dirty="0"/>
              <a:t>ED&amp;I Staff Networks</a:t>
            </a:r>
          </a:p>
          <a:p>
            <a:pPr marR="0" lvl="0" algn="l" defTabSz="914400" rtl="0" eaLnBrk="1" fontAlgn="auto" latinLnBrk="0" hangingPunct="1">
              <a:lnSpc>
                <a:spcPct val="150000"/>
              </a:lnSpc>
              <a:spcBef>
                <a:spcPts val="1000"/>
              </a:spcBef>
              <a:spcAft>
                <a:spcPts val="0"/>
              </a:spcAft>
              <a:buClrTx/>
              <a:buSzTx/>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5CB964E-90F1-3D66-78EB-E6B91DD01357}"/>
              </a:ext>
            </a:extLst>
          </p:cNvPr>
          <p:cNvPicPr>
            <a:picLocks noChangeAspect="1"/>
          </p:cNvPicPr>
          <p:nvPr/>
        </p:nvPicPr>
        <p:blipFill>
          <a:blip r:embed="rId4"/>
          <a:stretch>
            <a:fillRect/>
          </a:stretch>
        </p:blipFill>
        <p:spPr>
          <a:xfrm>
            <a:off x="5806103" y="3907752"/>
            <a:ext cx="5499205" cy="934629"/>
          </a:xfrm>
          <a:prstGeom prst="rect">
            <a:avLst/>
          </a:prstGeom>
        </p:spPr>
      </p:pic>
    </p:spTree>
    <p:extLst>
      <p:ext uri="{BB962C8B-B14F-4D97-AF65-F5344CB8AC3E}">
        <p14:creationId xmlns:p14="http://schemas.microsoft.com/office/powerpoint/2010/main" val="276459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89C9BB8-E956-4295-991B-70BF674FBFD7}"/>
              </a:ext>
            </a:extLst>
          </p:cNvPr>
          <p:cNvPicPr>
            <a:picLocks noChangeAspect="1"/>
          </p:cNvPicPr>
          <p:nvPr/>
        </p:nvPicPr>
        <p:blipFill>
          <a:blip r:embed="rId3">
            <a:alphaModFix amt="85000"/>
          </a:blip>
          <a:srcRect r="10799"/>
          <a:stretch>
            <a:fillRect/>
          </a:stretch>
        </p:blipFill>
        <p:spPr>
          <a:xfrm>
            <a:off x="0" y="4808306"/>
            <a:ext cx="12192000" cy="2129758"/>
          </a:xfrm>
          <a:prstGeom prst="rect">
            <a:avLst/>
          </a:prstGeom>
        </p:spPr>
      </p:pic>
      <p:sp>
        <p:nvSpPr>
          <p:cNvPr id="9" name="Rectangle 8">
            <a:extLst>
              <a:ext uri="{FF2B5EF4-FFF2-40B4-BE49-F238E27FC236}">
                <a16:creationId xmlns:a16="http://schemas.microsoft.com/office/drawing/2014/main" id="{43018737-9A43-449F-BB30-8FCF9C5CFB01}"/>
              </a:ext>
            </a:extLst>
          </p:cNvPr>
          <p:cNvSpPr/>
          <p:nvPr/>
        </p:nvSpPr>
        <p:spPr>
          <a:xfrm>
            <a:off x="3135086" y="3244334"/>
            <a:ext cx="3079697" cy="369332"/>
          </a:xfrm>
          <a:prstGeom prst="rect">
            <a:avLst/>
          </a:prstGeom>
        </p:spPr>
        <p:txBody>
          <a:bodyPr wrap="square">
            <a:spAutoFit/>
          </a:bodyPr>
          <a:lstStyle/>
          <a:p>
            <a:r>
              <a:rPr lang="en-GB"/>
              <a:t> </a:t>
            </a:r>
          </a:p>
        </p:txBody>
      </p:sp>
      <p:sp>
        <p:nvSpPr>
          <p:cNvPr id="3" name="TextBox 2">
            <a:extLst>
              <a:ext uri="{FF2B5EF4-FFF2-40B4-BE49-F238E27FC236}">
                <a16:creationId xmlns:a16="http://schemas.microsoft.com/office/drawing/2014/main" id="{72DDEF70-8812-0047-F5EC-4C1A4AB65656}"/>
              </a:ext>
            </a:extLst>
          </p:cNvPr>
          <p:cNvSpPr txBox="1"/>
          <p:nvPr/>
        </p:nvSpPr>
        <p:spPr>
          <a:xfrm>
            <a:off x="634999" y="1425360"/>
            <a:ext cx="10670309" cy="23372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dirty="0"/>
          </a:p>
        </p:txBody>
      </p:sp>
      <p:sp>
        <p:nvSpPr>
          <p:cNvPr id="2" name="Speech Bubble: Rectangle with Corners Rounded 1">
            <a:extLst>
              <a:ext uri="{FF2B5EF4-FFF2-40B4-BE49-F238E27FC236}">
                <a16:creationId xmlns:a16="http://schemas.microsoft.com/office/drawing/2014/main" id="{F6C21130-A3F5-ADC3-D490-54F9848DD4DA}"/>
              </a:ext>
            </a:extLst>
          </p:cNvPr>
          <p:cNvSpPr/>
          <p:nvPr/>
        </p:nvSpPr>
        <p:spPr>
          <a:xfrm>
            <a:off x="2024008" y="1222856"/>
            <a:ext cx="7900827" cy="2268020"/>
          </a:xfrm>
          <a:prstGeom prst="wedgeRoundRect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t>I was going to go off sick… but now I don’t feel alone any more </a:t>
            </a:r>
          </a:p>
        </p:txBody>
      </p:sp>
    </p:spTree>
    <p:extLst>
      <p:ext uri="{BB962C8B-B14F-4D97-AF65-F5344CB8AC3E}">
        <p14:creationId xmlns:p14="http://schemas.microsoft.com/office/powerpoint/2010/main" val="247827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89C9BB8-E956-4295-991B-70BF674FBFD7}"/>
              </a:ext>
            </a:extLst>
          </p:cNvPr>
          <p:cNvPicPr>
            <a:picLocks noChangeAspect="1"/>
          </p:cNvPicPr>
          <p:nvPr/>
        </p:nvPicPr>
        <p:blipFill>
          <a:blip r:embed="rId2">
            <a:alphaModFix amt="20000"/>
          </a:blip>
          <a:srcRect r="10799"/>
          <a:stretch>
            <a:fillRect/>
          </a:stretch>
        </p:blipFill>
        <p:spPr>
          <a:xfrm>
            <a:off x="0" y="4808306"/>
            <a:ext cx="12192000" cy="2129758"/>
          </a:xfrm>
          <a:prstGeom prst="rect">
            <a:avLst/>
          </a:prstGeom>
        </p:spPr>
      </p:pic>
      <p:sp>
        <p:nvSpPr>
          <p:cNvPr id="9" name="Rectangle 8">
            <a:extLst>
              <a:ext uri="{FF2B5EF4-FFF2-40B4-BE49-F238E27FC236}">
                <a16:creationId xmlns:a16="http://schemas.microsoft.com/office/drawing/2014/main" id="{43018737-9A43-449F-BB30-8FCF9C5CFB01}"/>
              </a:ext>
            </a:extLst>
          </p:cNvPr>
          <p:cNvSpPr/>
          <p:nvPr/>
        </p:nvSpPr>
        <p:spPr>
          <a:xfrm>
            <a:off x="3135086" y="3244334"/>
            <a:ext cx="3079697" cy="369332"/>
          </a:xfrm>
          <a:prstGeom prst="rect">
            <a:avLst/>
          </a:prstGeom>
        </p:spPr>
        <p:txBody>
          <a:bodyPr wrap="square">
            <a:spAutoFit/>
          </a:bodyPr>
          <a:lstStyle/>
          <a:p>
            <a:r>
              <a:rPr lang="en-GB"/>
              <a:t> </a:t>
            </a:r>
          </a:p>
        </p:txBody>
      </p:sp>
      <p:sp>
        <p:nvSpPr>
          <p:cNvPr id="3" name="TextBox 2">
            <a:extLst>
              <a:ext uri="{FF2B5EF4-FFF2-40B4-BE49-F238E27FC236}">
                <a16:creationId xmlns:a16="http://schemas.microsoft.com/office/drawing/2014/main" id="{72DDEF70-8812-0047-F5EC-4C1A4AB65656}"/>
              </a:ext>
            </a:extLst>
          </p:cNvPr>
          <p:cNvSpPr txBox="1"/>
          <p:nvPr/>
        </p:nvSpPr>
        <p:spPr>
          <a:xfrm>
            <a:off x="634999" y="1425360"/>
            <a:ext cx="10670309" cy="23372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dirty="0"/>
          </a:p>
        </p:txBody>
      </p:sp>
      <p:pic>
        <p:nvPicPr>
          <p:cNvPr id="4" name="Picture 3" descr="A colorful background with white text&#10;&#10;Description automatically generated">
            <a:extLst>
              <a:ext uri="{FF2B5EF4-FFF2-40B4-BE49-F238E27FC236}">
                <a16:creationId xmlns:a16="http://schemas.microsoft.com/office/drawing/2014/main" id="{FAC6CEBB-0949-4435-95FA-B72490F8E28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5096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223416d-15a6-4e1c-bd30-51c1452e0b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90035503027E4BA87A3B67CC0340A0" ma:contentTypeVersion="17" ma:contentTypeDescription="Create a new document." ma:contentTypeScope="" ma:versionID="4d0c991bce5f4c6142ff28a6fe5113ed">
  <xsd:schema xmlns:xsd="http://www.w3.org/2001/XMLSchema" xmlns:xs="http://www.w3.org/2001/XMLSchema" xmlns:p="http://schemas.microsoft.com/office/2006/metadata/properties" xmlns:ns3="b223416d-15a6-4e1c-bd30-51c1452e0ba0" xmlns:ns4="c5815f3a-a50e-4f59-a07a-a47014ccf02f" targetNamespace="http://schemas.microsoft.com/office/2006/metadata/properties" ma:root="true" ma:fieldsID="5fb2a463d125a94197d1c9d879c6a4a5" ns3:_="" ns4:_="">
    <xsd:import namespace="b223416d-15a6-4e1c-bd30-51c1452e0ba0"/>
    <xsd:import namespace="c5815f3a-a50e-4f59-a07a-a47014ccf02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3416d-15a6-4e1c-bd30-51c1452e0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815f3a-a50e-4f59-a07a-a47014ccf0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1319EF-0413-446C-9105-C8AE057F2A13}">
  <ds:schemaRefs>
    <ds:schemaRef ds:uri="http://schemas.microsoft.com/office/2006/documentManagement/types"/>
    <ds:schemaRef ds:uri="c5815f3a-a50e-4f59-a07a-a47014ccf02f"/>
    <ds:schemaRef ds:uri="http://schemas.openxmlformats.org/package/2006/metadata/core-properties"/>
    <ds:schemaRef ds:uri="http://schemas.microsoft.com/office/infopath/2007/PartnerControls"/>
    <ds:schemaRef ds:uri="http://purl.org/dc/terms/"/>
    <ds:schemaRef ds:uri="http://purl.org/dc/dcmitype/"/>
    <ds:schemaRef ds:uri="b223416d-15a6-4e1c-bd30-51c1452e0ba0"/>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F781074F-84D3-4A8E-A261-0685A250C2B0}">
  <ds:schemaRefs>
    <ds:schemaRef ds:uri="http://schemas.microsoft.com/sharepoint/v3/contenttype/forms"/>
  </ds:schemaRefs>
</ds:datastoreItem>
</file>

<file path=customXml/itemProps3.xml><?xml version="1.0" encoding="utf-8"?>
<ds:datastoreItem xmlns:ds="http://schemas.openxmlformats.org/officeDocument/2006/customXml" ds:itemID="{FCC23CC6-5D4E-4802-A1A7-76CFFBA45C1A}">
  <ds:schemaRefs>
    <ds:schemaRef ds:uri="b223416d-15a6-4e1c-bd30-51c1452e0ba0"/>
    <ds:schemaRef ds:uri="c5815f3a-a50e-4f59-a07a-a47014ccf0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1399</TotalTime>
  <Words>701</Words>
  <Application>Microsoft Office PowerPoint</Application>
  <PresentationFormat>Widescreen</PresentationFormat>
  <Paragraphs>61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Google Sans</vt:lpstr>
      <vt:lpstr>Wingdings</vt:lpstr>
      <vt:lpstr>Office Theme</vt:lpstr>
      <vt:lpstr>PowerPoint Presentation</vt:lpstr>
      <vt:lpstr>Why is it so important?</vt:lpstr>
      <vt:lpstr>Benefits to investing in employee wellbeing: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Greger</dc:creator>
  <cp:lastModifiedBy>Natalie Morrison</cp:lastModifiedBy>
  <cp:revision>44</cp:revision>
  <dcterms:created xsi:type="dcterms:W3CDTF">2023-06-16T13:36:05Z</dcterms:created>
  <dcterms:modified xsi:type="dcterms:W3CDTF">2024-09-18T10:15:34Z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0x0101000C90035503027E4BA87A3B67CC0340A0</vt:lpwstr>
  </property>
</Properties>
</file>