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9C5F0-2016-4977-9834-7AD32A6AE7E9}" v="2" dt="2024-09-30T12:06:10.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r-C-NAS-02\PCT_SHARE$\Vulnerable%20Groups\Projects\Mental%20Health\MH%20Strategy\Public%20Consultation\Survey%20Responses\Final%20Qual%20Analysis%20Public%20+%20Or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Qual Analysis Public + Org.xlsx]Mean Ave RR &amp; KH analysis'!$A$2:$A$11</c:f>
              <c:strCache>
                <c:ptCount val="10"/>
                <c:pt idx="0">
                  <c:v>Education, Training &amp; Awareness Raising</c:v>
                </c:pt>
                <c:pt idx="1">
                  <c:v>Access &amp; Barriers to Existing Services</c:v>
                </c:pt>
                <c:pt idx="2">
                  <c:v>Community-based activity and support groups</c:v>
                </c:pt>
                <c:pt idx="3">
                  <c:v>Interventions for Specific Communities</c:v>
                </c:pt>
                <c:pt idx="4">
                  <c:v>Resources</c:v>
                </c:pt>
                <c:pt idx="5">
                  <c:v>Wider Determinants</c:v>
                </c:pt>
                <c:pt idx="6">
                  <c:v>Other incl. accountability</c:v>
                </c:pt>
                <c:pt idx="7">
                  <c:v>Early Intervention</c:v>
                </c:pt>
                <c:pt idx="8">
                  <c:v>Partnership Working</c:v>
                </c:pt>
                <c:pt idx="9">
                  <c:v>Person-Centred Care</c:v>
                </c:pt>
              </c:strCache>
            </c:strRef>
          </c:cat>
          <c:val>
            <c:numRef>
              <c:f>'[Final Qual Analysis Public + Org.xlsx]Mean Ave RR &amp; KH analysis'!$B$2:$B$11</c:f>
              <c:numCache>
                <c:formatCode>General</c:formatCode>
                <c:ptCount val="10"/>
                <c:pt idx="0">
                  <c:v>118</c:v>
                </c:pt>
                <c:pt idx="1">
                  <c:v>73</c:v>
                </c:pt>
                <c:pt idx="2">
                  <c:v>55</c:v>
                </c:pt>
                <c:pt idx="3">
                  <c:v>46</c:v>
                </c:pt>
                <c:pt idx="4">
                  <c:v>28</c:v>
                </c:pt>
                <c:pt idx="5">
                  <c:v>19</c:v>
                </c:pt>
                <c:pt idx="6">
                  <c:v>8</c:v>
                </c:pt>
                <c:pt idx="7">
                  <c:v>8</c:v>
                </c:pt>
                <c:pt idx="8">
                  <c:v>4</c:v>
                </c:pt>
                <c:pt idx="9">
                  <c:v>3</c:v>
                </c:pt>
              </c:numCache>
            </c:numRef>
          </c:val>
          <c:extLst>
            <c:ext xmlns:c16="http://schemas.microsoft.com/office/drawing/2014/chart" uri="{C3380CC4-5D6E-409C-BE32-E72D297353CC}">
              <c16:uniqueId val="{00000000-E098-4581-ADB3-A5E1CB671108}"/>
            </c:ext>
          </c:extLst>
        </c:ser>
        <c:dLbls>
          <c:dLblPos val="outEnd"/>
          <c:showLegendKey val="0"/>
          <c:showVal val="1"/>
          <c:showCatName val="0"/>
          <c:showSerName val="0"/>
          <c:showPercent val="0"/>
          <c:showBubbleSize val="0"/>
        </c:dLbls>
        <c:gapWidth val="182"/>
        <c:axId val="554330944"/>
        <c:axId val="554331272"/>
      </c:barChart>
      <c:catAx>
        <c:axId val="554330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331272"/>
        <c:crosses val="autoZero"/>
        <c:auto val="1"/>
        <c:lblAlgn val="ctr"/>
        <c:lblOffset val="100"/>
        <c:noMultiLvlLbl val="0"/>
      </c:catAx>
      <c:valAx>
        <c:axId val="554331272"/>
        <c:scaling>
          <c:orientation val="minMax"/>
          <c:max val="1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330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 Qual Analysis Public + Org.xlsx]Charts Q5'!$A$26:$A$31</c:f>
              <c:strCache>
                <c:ptCount val="6"/>
                <c:pt idx="0">
                  <c:v>Education, Training &amp; Awareness Raising</c:v>
                </c:pt>
                <c:pt idx="1">
                  <c:v>Access &amp; Barriers to Existing Services</c:v>
                </c:pt>
                <c:pt idx="2">
                  <c:v>Community-based activity and support groups</c:v>
                </c:pt>
                <c:pt idx="3">
                  <c:v>Interventions for Specific Communities</c:v>
                </c:pt>
                <c:pt idx="4">
                  <c:v>Resources</c:v>
                </c:pt>
                <c:pt idx="5">
                  <c:v>Wider Determinants</c:v>
                </c:pt>
              </c:strCache>
            </c:strRef>
          </c:cat>
          <c:val>
            <c:numRef>
              <c:f>'[Final Qual Analysis Public + Org.xlsx]Charts Q5'!$B$26:$B$31</c:f>
              <c:numCache>
                <c:formatCode>General</c:formatCode>
                <c:ptCount val="6"/>
                <c:pt idx="0">
                  <c:v>12</c:v>
                </c:pt>
                <c:pt idx="1">
                  <c:v>20</c:v>
                </c:pt>
                <c:pt idx="2">
                  <c:v>11</c:v>
                </c:pt>
                <c:pt idx="3">
                  <c:v>7</c:v>
                </c:pt>
                <c:pt idx="4">
                  <c:v>7</c:v>
                </c:pt>
                <c:pt idx="5">
                  <c:v>1</c:v>
                </c:pt>
              </c:numCache>
            </c:numRef>
          </c:val>
          <c:extLst>
            <c:ext xmlns:c16="http://schemas.microsoft.com/office/drawing/2014/chart" uri="{C3380CC4-5D6E-409C-BE32-E72D297353CC}">
              <c16:uniqueId val="{00000000-4966-497B-B460-EF7054AD23E8}"/>
            </c:ext>
          </c:extLst>
        </c:ser>
        <c:dLbls>
          <c:dLblPos val="outEnd"/>
          <c:showLegendKey val="0"/>
          <c:showVal val="1"/>
          <c:showCatName val="0"/>
          <c:showSerName val="0"/>
          <c:showPercent val="0"/>
          <c:showBubbleSize val="0"/>
        </c:dLbls>
        <c:gapWidth val="182"/>
        <c:axId val="554921272"/>
        <c:axId val="554913072"/>
      </c:barChart>
      <c:catAx>
        <c:axId val="554921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913072"/>
        <c:crosses val="autoZero"/>
        <c:auto val="1"/>
        <c:lblAlgn val="ctr"/>
        <c:lblOffset val="100"/>
        <c:noMultiLvlLbl val="0"/>
      </c:catAx>
      <c:valAx>
        <c:axId val="554913072"/>
        <c:scaling>
          <c:orientation val="minMax"/>
          <c:max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92127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A363-0FF6-4D3C-AF88-3D12BE68B15E}"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C2F20-C132-4478-8A0F-AEAB4407006E}" type="slidenum">
              <a:rPr lang="en-GB" smtClean="0"/>
              <a:t>‹#›</a:t>
            </a:fld>
            <a:endParaRPr lang="en-GB"/>
          </a:p>
        </p:txBody>
      </p:sp>
    </p:spTree>
    <p:extLst>
      <p:ext uri="{BB962C8B-B14F-4D97-AF65-F5344CB8AC3E}">
        <p14:creationId xmlns:p14="http://schemas.microsoft.com/office/powerpoint/2010/main" val="18655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600" i="1" dirty="0">
                <a:cs typeface="Calibri"/>
              </a:rPr>
              <a:t>State of Sandwell </a:t>
            </a:r>
            <a:r>
              <a:rPr lang="en-GB" sz="2600" dirty="0">
                <a:cs typeface="Calibri"/>
              </a:rPr>
              <a:t>consultation and report (2019-2021) helped shape recommendations and current activity to support better mental health</a:t>
            </a:r>
          </a:p>
          <a:p>
            <a:endParaRPr lang="en-GB" sz="2600" dirty="0">
              <a:cs typeface="Calibri"/>
            </a:endParaRPr>
          </a:p>
          <a:p>
            <a:r>
              <a:rPr lang="en-GB" sz="2600" dirty="0">
                <a:cs typeface="Calibri"/>
              </a:rPr>
              <a:t>Sandwell Better Mental Health Strategy Group relaunched in 2021 to progress strategy and action plan development.</a:t>
            </a:r>
          </a:p>
          <a:p>
            <a:endParaRPr lang="en-GB" sz="2600" dirty="0">
              <a:cs typeface="Calibri"/>
            </a:endParaRPr>
          </a:p>
          <a:p>
            <a:r>
              <a:rPr lang="en-GB" sz="2600" dirty="0">
                <a:cs typeface="Calibri"/>
              </a:rPr>
              <a:t>February 2022 - HWBB approved the development of the Sandwell Better Mental Health Strategy</a:t>
            </a:r>
            <a:endParaRPr lang="en-GB" sz="2600" dirty="0">
              <a:ea typeface="Calibri"/>
              <a:cs typeface="Calibri"/>
            </a:endParaRPr>
          </a:p>
          <a:p>
            <a:endParaRPr lang="en-GB" sz="2600" dirty="0">
              <a:cs typeface="Calibri"/>
            </a:endParaRPr>
          </a:p>
          <a:p>
            <a:r>
              <a:rPr lang="en-GB" sz="2600" dirty="0">
                <a:cs typeface="Calibri"/>
              </a:rPr>
              <a:t>The final draft was developed by:</a:t>
            </a:r>
            <a:endParaRPr lang="en-GB" sz="2600" dirty="0">
              <a:ea typeface="Calibri"/>
              <a:cs typeface="Calibri"/>
            </a:endParaRPr>
          </a:p>
          <a:p>
            <a:pPr lvl="1">
              <a:buFont typeface="Courier New" panose="020B0604020202020204" pitchFamily="34" charset="0"/>
              <a:buChar char="o"/>
            </a:pPr>
            <a:r>
              <a:rPr lang="en-GB" sz="2000" dirty="0">
                <a:cs typeface="Calibri"/>
              </a:rPr>
              <a:t> Hosting several coproduction workshops with stakeholders</a:t>
            </a:r>
            <a:endParaRPr lang="en-GB" dirty="0">
              <a:ea typeface="Calibri" panose="020F0502020204030204"/>
              <a:cs typeface="Calibri" panose="020F0502020204030204"/>
            </a:endParaRPr>
          </a:p>
          <a:p>
            <a:pPr lvl="1">
              <a:buFont typeface="Courier New" panose="020B0604020202020204" pitchFamily="34" charset="0"/>
              <a:buChar char="o"/>
            </a:pPr>
            <a:r>
              <a:rPr lang="en-GB" sz="2000" dirty="0">
                <a:cs typeface="Calibri"/>
              </a:rPr>
              <a:t> Conducting a rapid needs assessment</a:t>
            </a:r>
            <a:endParaRPr lang="en-GB" dirty="0">
              <a:ea typeface="Calibri" panose="020F0502020204030204"/>
              <a:cs typeface="Calibri" panose="020F0502020204030204"/>
            </a:endParaRPr>
          </a:p>
          <a:p>
            <a:pPr lvl="1">
              <a:buFont typeface="Courier New" panose="020B0604020202020204" pitchFamily="34" charset="0"/>
              <a:buChar char="o"/>
            </a:pPr>
            <a:r>
              <a:rPr lang="en-GB" sz="2000" dirty="0">
                <a:cs typeface="Calibri"/>
              </a:rPr>
              <a:t> Ensuring understanding current issues and impacts of COVID-19.</a:t>
            </a:r>
            <a:endParaRPr lang="en-GB" dirty="0">
              <a:ea typeface="Calibri"/>
              <a:cs typeface="Calibri"/>
            </a:endParaRPr>
          </a:p>
          <a:p>
            <a:endParaRPr lang="en-GB" sz="2600" dirty="0">
              <a:ea typeface="Calibri"/>
              <a:cs typeface="Calibri"/>
            </a:endParaRPr>
          </a:p>
          <a:p>
            <a:r>
              <a:rPr lang="en-GB" sz="2600" dirty="0">
                <a:ea typeface="Calibri"/>
                <a:cs typeface="Calibri"/>
              </a:rPr>
              <a:t>The final draft was approved for public consultation by the HWBB in September 2023 </a:t>
            </a:r>
          </a:p>
          <a:p>
            <a:endParaRPr lang="en-GB" sz="2600" dirty="0">
              <a:ea typeface="Calibri"/>
              <a:cs typeface="Calibri"/>
            </a:endParaRPr>
          </a:p>
          <a:p>
            <a:r>
              <a:rPr lang="en-GB" sz="2600" dirty="0">
                <a:ea typeface="Calibri"/>
                <a:cs typeface="Calibri"/>
              </a:rPr>
              <a:t>67 different organisations and 510 residents responded to the consultation </a:t>
            </a:r>
          </a:p>
          <a:p>
            <a:endParaRPr lang="en-GB" dirty="0"/>
          </a:p>
          <a:p>
            <a:endParaRPr lang="en-GB" dirty="0"/>
          </a:p>
        </p:txBody>
      </p:sp>
      <p:sp>
        <p:nvSpPr>
          <p:cNvPr id="4" name="Slide Number Placeholder 3"/>
          <p:cNvSpPr>
            <a:spLocks noGrp="1"/>
          </p:cNvSpPr>
          <p:nvPr>
            <p:ph type="sldNum" sz="quarter" idx="5"/>
          </p:nvPr>
        </p:nvSpPr>
        <p:spPr/>
        <p:txBody>
          <a:bodyPr/>
          <a:lstStyle/>
          <a:p>
            <a:fld id="{8F8C2F20-C132-4478-8A0F-AEAB4407006E}" type="slidenum">
              <a:rPr lang="en-GB" smtClean="0"/>
              <a:t>3</a:t>
            </a:fld>
            <a:endParaRPr lang="en-GB"/>
          </a:p>
        </p:txBody>
      </p:sp>
    </p:spTree>
    <p:extLst>
      <p:ext uri="{BB962C8B-B14F-4D97-AF65-F5344CB8AC3E}">
        <p14:creationId xmlns:p14="http://schemas.microsoft.com/office/powerpoint/2010/main" val="239631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Sandwell has higher rates of MH disorders in comparison to West Midlands region and England </a:t>
            </a:r>
          </a:p>
          <a:p>
            <a:endParaRPr lang="en-GB" dirty="0"/>
          </a:p>
        </p:txBody>
      </p:sp>
      <p:sp>
        <p:nvSpPr>
          <p:cNvPr id="4" name="Slide Number Placeholder 3"/>
          <p:cNvSpPr>
            <a:spLocks noGrp="1"/>
          </p:cNvSpPr>
          <p:nvPr>
            <p:ph type="sldNum" sz="quarter" idx="5"/>
          </p:nvPr>
        </p:nvSpPr>
        <p:spPr/>
        <p:txBody>
          <a:bodyPr/>
          <a:lstStyle/>
          <a:p>
            <a:fld id="{8F8C2F20-C132-4478-8A0F-AEAB4407006E}" type="slidenum">
              <a:rPr lang="en-GB" smtClean="0"/>
              <a:t>4</a:t>
            </a:fld>
            <a:endParaRPr lang="en-GB"/>
          </a:p>
        </p:txBody>
      </p:sp>
    </p:spTree>
    <p:extLst>
      <p:ext uri="{BB962C8B-B14F-4D97-AF65-F5344CB8AC3E}">
        <p14:creationId xmlns:p14="http://schemas.microsoft.com/office/powerpoint/2010/main" val="269480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asked several questions in the consultation including what more could the partnership do to improve overall mental health and wellbeing. </a:t>
            </a:r>
          </a:p>
          <a:p>
            <a:endParaRPr lang="en-US" dirty="0">
              <a:cs typeface="Calibri"/>
            </a:endParaRPr>
          </a:p>
          <a:p>
            <a:r>
              <a:rPr lang="en-US" dirty="0">
                <a:cs typeface="Calibri"/>
              </a:rPr>
              <a:t>Several key themes emerged. </a:t>
            </a:r>
          </a:p>
          <a:p>
            <a:endParaRPr lang="en-US" dirty="0">
              <a:cs typeface="Calibri"/>
            </a:endParaRPr>
          </a:p>
          <a:p>
            <a:r>
              <a:rPr lang="en-US" dirty="0">
                <a:cs typeface="Calibri"/>
              </a:rPr>
              <a:t>Interventions for specific communities – included CYP &amp; families, those with English not as first language, elderly, people with different health conditions or impairments i.e. deaf/hard of hearing, house-bound people, LGBTQ.</a:t>
            </a:r>
          </a:p>
          <a:p>
            <a:endParaRPr lang="en-US" dirty="0">
              <a:cs typeface="Calibri"/>
            </a:endParaRPr>
          </a:p>
          <a:p>
            <a:r>
              <a:rPr lang="en-US" dirty="0">
                <a:cs typeface="Calibri"/>
              </a:rPr>
              <a:t>And specific services such as bereavement support, counselling, activities to reduce isolation</a:t>
            </a:r>
          </a:p>
          <a:p>
            <a:endParaRPr lang="en-GB" dirty="0"/>
          </a:p>
        </p:txBody>
      </p:sp>
      <p:sp>
        <p:nvSpPr>
          <p:cNvPr id="4" name="Slide Number Placeholder 3"/>
          <p:cNvSpPr>
            <a:spLocks noGrp="1"/>
          </p:cNvSpPr>
          <p:nvPr>
            <p:ph type="sldNum" sz="quarter" idx="5"/>
          </p:nvPr>
        </p:nvSpPr>
        <p:spPr/>
        <p:txBody>
          <a:bodyPr/>
          <a:lstStyle/>
          <a:p>
            <a:fld id="{8F8C2F20-C132-4478-8A0F-AEAB4407006E}" type="slidenum">
              <a:rPr lang="en-GB" smtClean="0"/>
              <a:t>8</a:t>
            </a:fld>
            <a:endParaRPr lang="en-GB"/>
          </a:p>
        </p:txBody>
      </p:sp>
    </p:spTree>
    <p:extLst>
      <p:ext uri="{BB962C8B-B14F-4D97-AF65-F5344CB8AC3E}">
        <p14:creationId xmlns:p14="http://schemas.microsoft.com/office/powerpoint/2010/main" val="348256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recommendations ensuring that we are:</a:t>
            </a:r>
          </a:p>
          <a:p>
            <a:r>
              <a:rPr lang="en-GB" dirty="0"/>
              <a:t>Working in partnership</a:t>
            </a:r>
          </a:p>
          <a:p>
            <a:r>
              <a:rPr lang="en-GB" dirty="0"/>
              <a:t>Promoting wellbeing</a:t>
            </a:r>
          </a:p>
          <a:p>
            <a:r>
              <a:rPr lang="en-GB" dirty="0"/>
              <a:t>Supporting community-based solutions</a:t>
            </a:r>
          </a:p>
          <a:p>
            <a:r>
              <a:rPr lang="en-GB" dirty="0"/>
              <a:t>Offering targeted support</a:t>
            </a:r>
          </a:p>
          <a:p>
            <a:endParaRPr lang="en-GB" dirty="0"/>
          </a:p>
        </p:txBody>
      </p:sp>
      <p:sp>
        <p:nvSpPr>
          <p:cNvPr id="4" name="Slide Number Placeholder 3"/>
          <p:cNvSpPr>
            <a:spLocks noGrp="1"/>
          </p:cNvSpPr>
          <p:nvPr>
            <p:ph type="sldNum" sz="quarter" idx="5"/>
          </p:nvPr>
        </p:nvSpPr>
        <p:spPr/>
        <p:txBody>
          <a:bodyPr/>
          <a:lstStyle/>
          <a:p>
            <a:fld id="{8F8C2F20-C132-4478-8A0F-AEAB4407006E}" type="slidenum">
              <a:rPr lang="en-GB" smtClean="0"/>
              <a:t>14</a:t>
            </a:fld>
            <a:endParaRPr lang="en-GB"/>
          </a:p>
        </p:txBody>
      </p:sp>
    </p:spTree>
    <p:extLst>
      <p:ext uri="{BB962C8B-B14F-4D97-AF65-F5344CB8AC3E}">
        <p14:creationId xmlns:p14="http://schemas.microsoft.com/office/powerpoint/2010/main" val="270119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 to speak to additional info in strategy action plan. </a:t>
            </a:r>
          </a:p>
          <a:p>
            <a:endParaRPr lang="en-GB" dirty="0"/>
          </a:p>
        </p:txBody>
      </p:sp>
      <p:sp>
        <p:nvSpPr>
          <p:cNvPr id="4" name="Slide Number Placeholder 3"/>
          <p:cNvSpPr>
            <a:spLocks noGrp="1"/>
          </p:cNvSpPr>
          <p:nvPr>
            <p:ph type="sldNum" sz="quarter" idx="5"/>
          </p:nvPr>
        </p:nvSpPr>
        <p:spPr/>
        <p:txBody>
          <a:bodyPr/>
          <a:lstStyle/>
          <a:p>
            <a:fld id="{8F8C2F20-C132-4478-8A0F-AEAB4407006E}" type="slidenum">
              <a:rPr lang="en-GB" smtClean="0"/>
              <a:t>15</a:t>
            </a:fld>
            <a:endParaRPr lang="en-GB"/>
          </a:p>
        </p:txBody>
      </p:sp>
    </p:spTree>
    <p:extLst>
      <p:ext uri="{BB962C8B-B14F-4D97-AF65-F5344CB8AC3E}">
        <p14:creationId xmlns:p14="http://schemas.microsoft.com/office/powerpoint/2010/main" val="199401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info as per strategy. </a:t>
            </a:r>
          </a:p>
          <a:p>
            <a:endParaRPr lang="en-GB" dirty="0"/>
          </a:p>
        </p:txBody>
      </p:sp>
      <p:sp>
        <p:nvSpPr>
          <p:cNvPr id="4" name="Slide Number Placeholder 3"/>
          <p:cNvSpPr>
            <a:spLocks noGrp="1"/>
          </p:cNvSpPr>
          <p:nvPr>
            <p:ph type="sldNum" sz="quarter" idx="5"/>
          </p:nvPr>
        </p:nvSpPr>
        <p:spPr/>
        <p:txBody>
          <a:bodyPr/>
          <a:lstStyle/>
          <a:p>
            <a:fld id="{8F8C2F20-C132-4478-8A0F-AEAB4407006E}" type="slidenum">
              <a:rPr lang="en-GB" smtClean="0"/>
              <a:t>16</a:t>
            </a:fld>
            <a:endParaRPr lang="en-GB"/>
          </a:p>
        </p:txBody>
      </p:sp>
    </p:spTree>
    <p:extLst>
      <p:ext uri="{BB962C8B-B14F-4D97-AF65-F5344CB8AC3E}">
        <p14:creationId xmlns:p14="http://schemas.microsoft.com/office/powerpoint/2010/main" val="170014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DCE1-0F23-794B-6523-C1832646C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274DF2-63EB-6E67-1128-39CDAA569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666E2A-0459-751B-024F-96E0AB7C3725}"/>
              </a:ext>
            </a:extLst>
          </p:cNvPr>
          <p:cNvSpPr>
            <a:spLocks noGrp="1"/>
          </p:cNvSpPr>
          <p:nvPr>
            <p:ph type="dt" sz="half" idx="10"/>
          </p:nvPr>
        </p:nvSpPr>
        <p:spPr/>
        <p:txBody>
          <a:bodyPr/>
          <a:lstStyle/>
          <a:p>
            <a:fld id="{1A4F7A39-178C-4624-A23F-84D06EADA74E}" type="datetimeFigureOut">
              <a:rPr lang="en-GB" smtClean="0"/>
              <a:t>09/10/2024</a:t>
            </a:fld>
            <a:endParaRPr lang="en-GB"/>
          </a:p>
        </p:txBody>
      </p:sp>
      <p:sp>
        <p:nvSpPr>
          <p:cNvPr id="5" name="Footer Placeholder 4">
            <a:extLst>
              <a:ext uri="{FF2B5EF4-FFF2-40B4-BE49-F238E27FC236}">
                <a16:creationId xmlns:a16="http://schemas.microsoft.com/office/drawing/2014/main" id="{66469DAF-254B-C841-B601-343AEE9F9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04420C-A88B-B860-5BA4-D9F47CAEEE97}"/>
              </a:ext>
            </a:extLst>
          </p:cNvPr>
          <p:cNvSpPr>
            <a:spLocks noGrp="1"/>
          </p:cNvSpPr>
          <p:nvPr>
            <p:ph type="sldNum" sz="quarter" idx="12"/>
          </p:nvPr>
        </p:nvSpPr>
        <p:spPr/>
        <p:txBody>
          <a:bodyPr/>
          <a:lstStyle/>
          <a:p>
            <a:fld id="{7617A31B-C8CF-46A9-AB45-574B59ACE012}" type="slidenum">
              <a:rPr lang="en-GB" smtClean="0"/>
              <a:t>‹#›</a:t>
            </a:fld>
            <a:endParaRPr lang="en-GB"/>
          </a:p>
        </p:txBody>
      </p:sp>
    </p:spTree>
    <p:extLst>
      <p:ext uri="{BB962C8B-B14F-4D97-AF65-F5344CB8AC3E}">
        <p14:creationId xmlns:p14="http://schemas.microsoft.com/office/powerpoint/2010/main" val="295110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340C-6E89-CDC4-70D5-63980B5F1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D8C874-4A04-4514-DB5E-10DBE39E6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21CB89-204E-EA6A-F6AF-4DBACB078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1711E-4DF1-5EAB-6BA8-D1BA9A6382B1}"/>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6" name="Footer Placeholder 5">
            <a:extLst>
              <a:ext uri="{FF2B5EF4-FFF2-40B4-BE49-F238E27FC236}">
                <a16:creationId xmlns:a16="http://schemas.microsoft.com/office/drawing/2014/main" id="{AFEEC1BA-D7F6-FF20-4C16-0A27BFD50D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BB600-2836-E3AD-7348-9EEE44392827}"/>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213492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2813-1E60-48D5-776C-8C1BE6A8D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1BA4D9-DB54-E86A-A8FA-D1D721CDC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A7465A-FE0B-7C04-17F7-03D02BC39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2D427-D02B-65D6-F4DD-0FEB7FED9038}"/>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6" name="Footer Placeholder 5">
            <a:extLst>
              <a:ext uri="{FF2B5EF4-FFF2-40B4-BE49-F238E27FC236}">
                <a16:creationId xmlns:a16="http://schemas.microsoft.com/office/drawing/2014/main" id="{0CC96673-5C55-9B53-A145-37FB101CBB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FA7E4-6C7A-3627-44B7-585EBD0ADDFE}"/>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388459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27E6-1379-5C7D-206F-10CD1B0FB3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48D4CE-6658-0631-5100-E204D5C42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15894-C480-AA2A-4BC2-A0D2E77A435A}"/>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5" name="Footer Placeholder 4">
            <a:extLst>
              <a:ext uri="{FF2B5EF4-FFF2-40B4-BE49-F238E27FC236}">
                <a16:creationId xmlns:a16="http://schemas.microsoft.com/office/drawing/2014/main" id="{78C7BC5D-C18B-34AB-8E16-604A70F04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79B3B-0EDC-5670-1224-546F954DF119}"/>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189237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E600E-0535-CDD2-A946-184ADEC09C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989F4C-DC65-A469-3BB0-94E234719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8EB3BF-FF09-1A0A-B578-1F88BCE2A19F}"/>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5" name="Footer Placeholder 4">
            <a:extLst>
              <a:ext uri="{FF2B5EF4-FFF2-40B4-BE49-F238E27FC236}">
                <a16:creationId xmlns:a16="http://schemas.microsoft.com/office/drawing/2014/main" id="{D518F8A0-7D08-B240-1E03-B3B518159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3766F-94D1-E0CF-8111-DEF13DBE6603}"/>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183615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63E80A1-6207-A6CB-392C-FDA426382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Date Placeholder 7">
            <a:extLst>
              <a:ext uri="{FF2B5EF4-FFF2-40B4-BE49-F238E27FC236}">
                <a16:creationId xmlns:a16="http://schemas.microsoft.com/office/drawing/2014/main" id="{866DD4CE-611D-78CE-6A03-9CDC3C5321A8}"/>
              </a:ext>
            </a:extLst>
          </p:cNvPr>
          <p:cNvSpPr>
            <a:spLocks noGrp="1"/>
          </p:cNvSpPr>
          <p:nvPr>
            <p:ph type="dt" sz="half" idx="10"/>
          </p:nvPr>
        </p:nvSpPr>
        <p:spPr>
          <a:xfrm>
            <a:off x="838200" y="6356350"/>
            <a:ext cx="2743200" cy="365125"/>
          </a:xfrm>
          <a:prstGeom prst="rect">
            <a:avLst/>
          </a:prstGeom>
        </p:spPr>
        <p:txBody>
          <a:bodyPr/>
          <a:lstStyle/>
          <a:p>
            <a:fld id="{0AE7F334-FD45-4A3F-88C4-A1C3B4869EC1}" type="datetimeFigureOut">
              <a:rPr lang="en-GB" smtClean="0"/>
              <a:t>09/10/2024</a:t>
            </a:fld>
            <a:endParaRPr lang="en-GB" dirty="0"/>
          </a:p>
        </p:txBody>
      </p:sp>
      <p:sp>
        <p:nvSpPr>
          <p:cNvPr id="9" name="Slide Number Placeholder 8">
            <a:extLst>
              <a:ext uri="{FF2B5EF4-FFF2-40B4-BE49-F238E27FC236}">
                <a16:creationId xmlns:a16="http://schemas.microsoft.com/office/drawing/2014/main" id="{2AD60AF2-10DB-E878-6766-6FFEF9082B12}"/>
              </a:ext>
            </a:extLst>
          </p:cNvPr>
          <p:cNvSpPr>
            <a:spLocks noGrp="1"/>
          </p:cNvSpPr>
          <p:nvPr>
            <p:ph type="sldNum" sz="quarter" idx="11"/>
          </p:nvPr>
        </p:nvSpPr>
        <p:spPr>
          <a:xfrm>
            <a:off x="10833652" y="6356350"/>
            <a:ext cx="520148" cy="365125"/>
          </a:xfrm>
          <a:prstGeom prst="rect">
            <a:avLst/>
          </a:prstGeom>
        </p:spPr>
        <p:txBody>
          <a:bodyPr/>
          <a:lstStyle/>
          <a:p>
            <a:fld id="{E612AD2E-8704-4316-A0B7-429F87CA893B}" type="slidenum">
              <a:rPr lang="en-GB" smtClean="0"/>
              <a:t>‹#›</a:t>
            </a:fld>
            <a:endParaRPr lang="en-GB" dirty="0"/>
          </a:p>
        </p:txBody>
      </p:sp>
      <p:sp>
        <p:nvSpPr>
          <p:cNvPr id="10" name="Title 9">
            <a:extLst>
              <a:ext uri="{FF2B5EF4-FFF2-40B4-BE49-F238E27FC236}">
                <a16:creationId xmlns:a16="http://schemas.microsoft.com/office/drawing/2014/main" id="{36416F15-0EB2-C0B2-D7D7-92A33FB864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17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F16D-548E-7E7A-FC81-CEF27E5CCA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8ED78C-9329-96E9-4E01-40E8A1F35D16}"/>
              </a:ext>
            </a:extLst>
          </p:cNvPr>
          <p:cNvSpPr>
            <a:spLocks noGrp="1"/>
          </p:cNvSpPr>
          <p:nvPr>
            <p:ph type="dt" sz="half" idx="10"/>
          </p:nvPr>
        </p:nvSpPr>
        <p:spPr/>
        <p:txBody>
          <a:bodyPr/>
          <a:lstStyle/>
          <a:p>
            <a:fld id="{1A4F7A39-178C-4624-A23F-84D06EADA74E}" type="datetimeFigureOut">
              <a:rPr lang="en-GB" smtClean="0"/>
              <a:t>09/10/2024</a:t>
            </a:fld>
            <a:endParaRPr lang="en-GB"/>
          </a:p>
        </p:txBody>
      </p:sp>
      <p:sp>
        <p:nvSpPr>
          <p:cNvPr id="4" name="Footer Placeholder 3">
            <a:extLst>
              <a:ext uri="{FF2B5EF4-FFF2-40B4-BE49-F238E27FC236}">
                <a16:creationId xmlns:a16="http://schemas.microsoft.com/office/drawing/2014/main" id="{63432319-0FDD-D952-E2EB-1F653A2026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1BA5084-95F5-550C-1C28-180C3AC38ADA}"/>
              </a:ext>
            </a:extLst>
          </p:cNvPr>
          <p:cNvSpPr>
            <a:spLocks noGrp="1"/>
          </p:cNvSpPr>
          <p:nvPr>
            <p:ph type="sldNum" sz="quarter" idx="12"/>
          </p:nvPr>
        </p:nvSpPr>
        <p:spPr/>
        <p:txBody>
          <a:bodyPr/>
          <a:lstStyle/>
          <a:p>
            <a:fld id="{7617A31B-C8CF-46A9-AB45-574B59ACE012}" type="slidenum">
              <a:rPr lang="en-GB" smtClean="0"/>
              <a:t>‹#›</a:t>
            </a:fld>
            <a:endParaRPr lang="en-GB"/>
          </a:p>
        </p:txBody>
      </p:sp>
    </p:spTree>
    <p:extLst>
      <p:ext uri="{BB962C8B-B14F-4D97-AF65-F5344CB8AC3E}">
        <p14:creationId xmlns:p14="http://schemas.microsoft.com/office/powerpoint/2010/main" val="153731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8388-2BB7-5100-1D7F-261D82739F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FCECC-C54F-6803-9FFF-859834A4C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3E368-80DF-B0AA-8C15-CFE8EFD86E13}"/>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5" name="Footer Placeholder 4">
            <a:extLst>
              <a:ext uri="{FF2B5EF4-FFF2-40B4-BE49-F238E27FC236}">
                <a16:creationId xmlns:a16="http://schemas.microsoft.com/office/drawing/2014/main" id="{5E20FDCE-BD95-A564-2832-561BC9A5B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71BB37-4DC5-FB8E-B2AE-A21E493D71AA}"/>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29548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AE33-F019-3D53-6BC9-76C6A736C2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81EBA2-ACA1-4AA0-C892-B0C843684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96062F-F18D-36EB-ACC7-673B406C4570}"/>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5" name="Footer Placeholder 4">
            <a:extLst>
              <a:ext uri="{FF2B5EF4-FFF2-40B4-BE49-F238E27FC236}">
                <a16:creationId xmlns:a16="http://schemas.microsoft.com/office/drawing/2014/main" id="{83A73CA3-FD98-1090-4543-69A996936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C551F3-6452-4356-1C37-C96F5DF2AE3E}"/>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284025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99D2-0F09-2747-3126-5B836FF5A6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57FF7F-34D5-64B3-D7B8-E7C0D26D0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17F3F-6CB0-AF67-BD37-9540ACA6E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130226-589E-9534-9A19-EF06FE1C95AE}"/>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6" name="Footer Placeholder 5">
            <a:extLst>
              <a:ext uri="{FF2B5EF4-FFF2-40B4-BE49-F238E27FC236}">
                <a16:creationId xmlns:a16="http://schemas.microsoft.com/office/drawing/2014/main" id="{1D38D481-C8A9-4611-7BC2-12C2D3561F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1B64D-EFD1-4C8F-9896-95DE7E005C1B}"/>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218413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25CF-330E-E0A3-BDC4-AA94CCC234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03C41B-FF9E-14AA-0BCA-0547382CD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89D762-D9A6-ABA4-5715-F0F14431C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91EC6-8070-4268-424F-4CBA28ED7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408C0-36D6-BD18-70DC-3F46EE7870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929B6-F453-84A7-7B6E-9E26F4A73010}"/>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8" name="Footer Placeholder 7">
            <a:extLst>
              <a:ext uri="{FF2B5EF4-FFF2-40B4-BE49-F238E27FC236}">
                <a16:creationId xmlns:a16="http://schemas.microsoft.com/office/drawing/2014/main" id="{0A09C065-9AAB-B034-C9C5-0240115B15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E5D613-1E2B-18C1-86DD-75A55CE6D7FE}"/>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33700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868F-8797-E1E4-D089-567353CFA8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AD1917-9B42-5098-F58B-C064B372D1AD}"/>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4" name="Footer Placeholder 3">
            <a:extLst>
              <a:ext uri="{FF2B5EF4-FFF2-40B4-BE49-F238E27FC236}">
                <a16:creationId xmlns:a16="http://schemas.microsoft.com/office/drawing/2014/main" id="{ADA149B9-89A5-96A2-5AC3-0F37E3833C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28116D-C9C9-2985-D5DE-8D6142C49006}"/>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240826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9C473-1E27-15AB-9672-39FC8CCBB44C}"/>
              </a:ext>
            </a:extLst>
          </p:cNvPr>
          <p:cNvSpPr>
            <a:spLocks noGrp="1"/>
          </p:cNvSpPr>
          <p:nvPr>
            <p:ph type="dt" sz="half" idx="10"/>
          </p:nvPr>
        </p:nvSpPr>
        <p:spPr/>
        <p:txBody>
          <a:bodyPr/>
          <a:lstStyle/>
          <a:p>
            <a:fld id="{CEBC3CC3-2A5B-4B48-A443-D2CD08C30FCC}" type="datetimeFigureOut">
              <a:rPr lang="en-GB" smtClean="0"/>
              <a:t>09/10/2024</a:t>
            </a:fld>
            <a:endParaRPr lang="en-GB"/>
          </a:p>
        </p:txBody>
      </p:sp>
      <p:sp>
        <p:nvSpPr>
          <p:cNvPr id="3" name="Footer Placeholder 2">
            <a:extLst>
              <a:ext uri="{FF2B5EF4-FFF2-40B4-BE49-F238E27FC236}">
                <a16:creationId xmlns:a16="http://schemas.microsoft.com/office/drawing/2014/main" id="{64956400-9B79-534A-2331-A325E422DF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906930-04EE-2FAB-7D29-F5164BEDB3FF}"/>
              </a:ext>
            </a:extLst>
          </p:cNvPr>
          <p:cNvSpPr>
            <a:spLocks noGrp="1"/>
          </p:cNvSpPr>
          <p:nvPr>
            <p:ph type="sldNum" sz="quarter" idx="12"/>
          </p:nvPr>
        </p:nvSpPr>
        <p:spPr/>
        <p:txBody>
          <a:bodyPr/>
          <a:lstStyle/>
          <a:p>
            <a:fld id="{F90A1B46-04D2-4FCE-B777-2F9355959D0A}" type="slidenum">
              <a:rPr lang="en-GB" smtClean="0"/>
              <a:t>‹#›</a:t>
            </a:fld>
            <a:endParaRPr lang="en-GB"/>
          </a:p>
        </p:txBody>
      </p:sp>
    </p:spTree>
    <p:extLst>
      <p:ext uri="{BB962C8B-B14F-4D97-AF65-F5344CB8AC3E}">
        <p14:creationId xmlns:p14="http://schemas.microsoft.com/office/powerpoint/2010/main" val="1718766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6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4A868-D710-988A-5D9C-FFAC42B40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252976-6719-0284-B7C1-4416E31FE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EADAE2-F2DD-D289-0C50-2433E40FF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7A39-178C-4624-A23F-84D06EADA74E}" type="datetimeFigureOut">
              <a:rPr lang="en-GB" smtClean="0"/>
              <a:t>09/10/2024</a:t>
            </a:fld>
            <a:endParaRPr lang="en-GB"/>
          </a:p>
        </p:txBody>
      </p:sp>
      <p:sp>
        <p:nvSpPr>
          <p:cNvPr id="5" name="Footer Placeholder 4">
            <a:extLst>
              <a:ext uri="{FF2B5EF4-FFF2-40B4-BE49-F238E27FC236}">
                <a16:creationId xmlns:a16="http://schemas.microsoft.com/office/drawing/2014/main" id="{AAAC5DDC-954B-89DB-A924-6977B3086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6DE3D5A-0BED-7B4A-F72B-331221B41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7A31B-C8CF-46A9-AB45-574B59ACE012}" type="slidenum">
              <a:rPr lang="en-GB" smtClean="0"/>
              <a:t>‹#›</a:t>
            </a:fld>
            <a:endParaRPr lang="en-GB"/>
          </a:p>
        </p:txBody>
      </p:sp>
      <p:pic>
        <p:nvPicPr>
          <p:cNvPr id="8" name="Picture 7" descr="A close-up of a logo&#10;&#10;Description automatically generated">
            <a:extLst>
              <a:ext uri="{FF2B5EF4-FFF2-40B4-BE49-F238E27FC236}">
                <a16:creationId xmlns:a16="http://schemas.microsoft.com/office/drawing/2014/main" id="{341D649B-5496-F225-437C-84075C9A538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20408" y="653361"/>
            <a:ext cx="2871592" cy="992877"/>
          </a:xfrm>
          <a:prstGeom prst="rect">
            <a:avLst/>
          </a:prstGeom>
          <a:noFill/>
        </p:spPr>
      </p:pic>
      <p:pic>
        <p:nvPicPr>
          <p:cNvPr id="10" name="Picture 9" descr="A black and white sign with white text&#10;&#10;Description automatically generated">
            <a:extLst>
              <a:ext uri="{FF2B5EF4-FFF2-40B4-BE49-F238E27FC236}">
                <a16:creationId xmlns:a16="http://schemas.microsoft.com/office/drawing/2014/main" id="{60117694-266F-81AF-73CF-D314698457F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53400" y="2028620"/>
            <a:ext cx="2737110" cy="591313"/>
          </a:xfrm>
          <a:prstGeom prst="rect">
            <a:avLst/>
          </a:prstGeom>
        </p:spPr>
      </p:pic>
    </p:spTree>
    <p:extLst>
      <p:ext uri="{BB962C8B-B14F-4D97-AF65-F5344CB8AC3E}">
        <p14:creationId xmlns:p14="http://schemas.microsoft.com/office/powerpoint/2010/main" val="279546434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A426D-B0FA-A3C2-6F4A-28C3A3578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6C9DAF-121C-2506-E42A-DB5D21CFF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EFC5A1-694D-2813-8A13-1C260ACFA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C3CC3-2A5B-4B48-A443-D2CD08C30FCC}" type="datetimeFigureOut">
              <a:rPr lang="en-GB" smtClean="0"/>
              <a:t>09/10/2024</a:t>
            </a:fld>
            <a:endParaRPr lang="en-GB"/>
          </a:p>
        </p:txBody>
      </p:sp>
      <p:sp>
        <p:nvSpPr>
          <p:cNvPr id="5" name="Footer Placeholder 4">
            <a:extLst>
              <a:ext uri="{FF2B5EF4-FFF2-40B4-BE49-F238E27FC236}">
                <a16:creationId xmlns:a16="http://schemas.microsoft.com/office/drawing/2014/main" id="{26A0141A-6FDF-A5FC-A902-261113DAE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2A77AE-FF5A-5899-985F-4B0857D87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A1B46-04D2-4FCE-B777-2F9355959D0A}" type="slidenum">
              <a:rPr lang="en-GB" smtClean="0"/>
              <a:t>‹#›</a:t>
            </a:fld>
            <a:endParaRPr lang="en-GB"/>
          </a:p>
        </p:txBody>
      </p:sp>
    </p:spTree>
    <p:extLst>
      <p:ext uri="{BB962C8B-B14F-4D97-AF65-F5344CB8AC3E}">
        <p14:creationId xmlns:p14="http://schemas.microsoft.com/office/powerpoint/2010/main" val="30993544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Anna_Blennerhassett@sandwell.gov.uk" TargetMode="External"/><Relationship Id="rId2" Type="http://schemas.openxmlformats.org/officeDocument/2006/relationships/hyperlink" Target="mailto:Kathryn_Hickman@sandwell.gov.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7001-2705-EA75-CE78-D480DA234C98}"/>
              </a:ext>
            </a:extLst>
          </p:cNvPr>
          <p:cNvSpPr>
            <a:spLocks noGrp="1"/>
          </p:cNvSpPr>
          <p:nvPr>
            <p:ph type="ctrTitle"/>
          </p:nvPr>
        </p:nvSpPr>
        <p:spPr>
          <a:xfrm>
            <a:off x="1524000" y="1122363"/>
            <a:ext cx="9144000" cy="2387600"/>
          </a:xfrm>
        </p:spPr>
        <p:txBody>
          <a:bodyPr>
            <a:normAutofit fontScale="90000"/>
          </a:bodyPr>
          <a:lstStyle/>
          <a:p>
            <a:r>
              <a:rPr lang="en-US" dirty="0">
                <a:ea typeface="Calibri Light"/>
                <a:cs typeface="Calibri Light"/>
              </a:rPr>
              <a:t>Sandwell Better Mental Health Strategy 2024-2029 </a:t>
            </a:r>
            <a:endParaRPr lang="en-GB" dirty="0"/>
          </a:p>
        </p:txBody>
      </p:sp>
      <p:sp>
        <p:nvSpPr>
          <p:cNvPr id="3" name="Subtitle 2">
            <a:extLst>
              <a:ext uri="{FF2B5EF4-FFF2-40B4-BE49-F238E27FC236}">
                <a16:creationId xmlns:a16="http://schemas.microsoft.com/office/drawing/2014/main" id="{4A6B44C9-5BAB-D9FD-D07C-9FAA0FDE913A}"/>
              </a:ext>
            </a:extLst>
          </p:cNvPr>
          <p:cNvSpPr>
            <a:spLocks noGrp="1"/>
          </p:cNvSpPr>
          <p:nvPr>
            <p:ph type="subTitle" idx="1"/>
          </p:nvPr>
        </p:nvSpPr>
        <p:spPr/>
        <p:txBody>
          <a:bodyPr/>
          <a:lstStyle/>
          <a:p>
            <a:r>
              <a:rPr lang="en-GB" dirty="0">
                <a:ea typeface="Calibri"/>
                <a:cs typeface="Calibri"/>
              </a:rPr>
              <a:t>Kate Hickman – Vulnerable Groups Programme Manager </a:t>
            </a:r>
          </a:p>
          <a:p>
            <a:r>
              <a:rPr lang="en-GB" dirty="0">
                <a:ea typeface="Calibri"/>
                <a:cs typeface="Calibri"/>
              </a:rPr>
              <a:t>Anna Blennerhassett – Consultant in Public Health </a:t>
            </a:r>
          </a:p>
          <a:p>
            <a:r>
              <a:rPr lang="en-GB" dirty="0">
                <a:ea typeface="Calibri"/>
                <a:cs typeface="Calibri"/>
              </a:rPr>
              <a:t>10/10/2024</a:t>
            </a:r>
          </a:p>
        </p:txBody>
      </p:sp>
    </p:spTree>
    <p:extLst>
      <p:ext uri="{BB962C8B-B14F-4D97-AF65-F5344CB8AC3E}">
        <p14:creationId xmlns:p14="http://schemas.microsoft.com/office/powerpoint/2010/main" val="386479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49497-47F6-DE81-FE3F-D7598DFEC79F}"/>
              </a:ext>
            </a:extLst>
          </p:cNvPr>
          <p:cNvSpPr/>
          <p:nvPr/>
        </p:nvSpPr>
        <p:spPr>
          <a:xfrm>
            <a:off x="249382" y="5680364"/>
            <a:ext cx="3906982" cy="6650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A0453F7-6387-C1D4-7E75-F64659552DC7}"/>
              </a:ext>
            </a:extLst>
          </p:cNvPr>
          <p:cNvSpPr/>
          <p:nvPr/>
        </p:nvSpPr>
        <p:spPr>
          <a:xfrm>
            <a:off x="9419208" y="816746"/>
            <a:ext cx="2661681" cy="7102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86DB793-8495-CAEE-8E9A-87B592AB6629}"/>
              </a:ext>
            </a:extLst>
          </p:cNvPr>
          <p:cNvPicPr>
            <a:picLocks noChangeAspect="1"/>
          </p:cNvPicPr>
          <p:nvPr/>
        </p:nvPicPr>
        <p:blipFill>
          <a:blip r:embed="rId2"/>
          <a:stretch>
            <a:fillRect/>
          </a:stretch>
        </p:blipFill>
        <p:spPr>
          <a:xfrm>
            <a:off x="111111" y="0"/>
            <a:ext cx="11969778" cy="6858000"/>
          </a:xfrm>
          <a:prstGeom prst="rect">
            <a:avLst/>
          </a:prstGeom>
        </p:spPr>
      </p:pic>
    </p:spTree>
    <p:extLst>
      <p:ext uri="{BB962C8B-B14F-4D97-AF65-F5344CB8AC3E}">
        <p14:creationId xmlns:p14="http://schemas.microsoft.com/office/powerpoint/2010/main" val="197248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A50BB6-F52B-2BB8-D352-6029A0059143}"/>
              </a:ext>
            </a:extLst>
          </p:cNvPr>
          <p:cNvSpPr/>
          <p:nvPr/>
        </p:nvSpPr>
        <p:spPr>
          <a:xfrm>
            <a:off x="1562470" y="5637320"/>
            <a:ext cx="3994951" cy="710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FB2365E-110E-94F6-16E2-F15D438C0D1B}"/>
              </a:ext>
            </a:extLst>
          </p:cNvPr>
          <p:cNvSpPr/>
          <p:nvPr/>
        </p:nvSpPr>
        <p:spPr>
          <a:xfrm>
            <a:off x="9410330" y="807868"/>
            <a:ext cx="2716567" cy="7279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4DB0D72-583A-4E75-09C4-8028B61AF242}"/>
              </a:ext>
            </a:extLst>
          </p:cNvPr>
          <p:cNvPicPr>
            <a:picLocks noChangeAspect="1"/>
          </p:cNvPicPr>
          <p:nvPr/>
        </p:nvPicPr>
        <p:blipFill>
          <a:blip r:embed="rId2"/>
          <a:stretch>
            <a:fillRect/>
          </a:stretch>
        </p:blipFill>
        <p:spPr>
          <a:xfrm>
            <a:off x="209802" y="161261"/>
            <a:ext cx="11772396" cy="6535478"/>
          </a:xfrm>
          <a:prstGeom prst="rect">
            <a:avLst/>
          </a:prstGeom>
        </p:spPr>
      </p:pic>
    </p:spTree>
    <p:extLst>
      <p:ext uri="{BB962C8B-B14F-4D97-AF65-F5344CB8AC3E}">
        <p14:creationId xmlns:p14="http://schemas.microsoft.com/office/powerpoint/2010/main" val="78393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56FB19-24F4-F91C-088B-63D9A634269C}"/>
              </a:ext>
            </a:extLst>
          </p:cNvPr>
          <p:cNvSpPr/>
          <p:nvPr/>
        </p:nvSpPr>
        <p:spPr>
          <a:xfrm>
            <a:off x="514905" y="5603684"/>
            <a:ext cx="2707138" cy="293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FCED9B1-DF44-DBE8-54F8-6C1C799C0A8B}"/>
              </a:ext>
            </a:extLst>
          </p:cNvPr>
          <p:cNvSpPr/>
          <p:nvPr/>
        </p:nvSpPr>
        <p:spPr>
          <a:xfrm>
            <a:off x="9277165" y="816746"/>
            <a:ext cx="2800130" cy="646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5">
            <a:extLst>
              <a:ext uri="{FF2B5EF4-FFF2-40B4-BE49-F238E27FC236}">
                <a16:creationId xmlns:a16="http://schemas.microsoft.com/office/drawing/2014/main" id="{D5A163A5-3806-6A4A-FBAE-6B684ADF4914}"/>
              </a:ext>
            </a:extLst>
          </p:cNvPr>
          <p:cNvSpPr>
            <a:spLocks noGrp="1"/>
          </p:cNvSpPr>
          <p:nvPr>
            <p:ph type="title"/>
          </p:nvPr>
        </p:nvSpPr>
        <p:spPr>
          <a:xfrm>
            <a:off x="1613042" y="13127"/>
            <a:ext cx="9740757" cy="908029"/>
          </a:xfrm>
        </p:spPr>
        <p:txBody>
          <a:bodyPr>
            <a:normAutofit/>
          </a:bodyPr>
          <a:lstStyle/>
          <a:p>
            <a:r>
              <a:rPr lang="en-GB" sz="3600"/>
              <a:t>Other Responses of note from Organisations</a:t>
            </a:r>
          </a:p>
        </p:txBody>
      </p:sp>
      <p:sp>
        <p:nvSpPr>
          <p:cNvPr id="4" name="Content Placeholder 6">
            <a:extLst>
              <a:ext uri="{FF2B5EF4-FFF2-40B4-BE49-F238E27FC236}">
                <a16:creationId xmlns:a16="http://schemas.microsoft.com/office/drawing/2014/main" id="{FDE7762E-6C9D-0FDA-2211-619E322D15B6}"/>
              </a:ext>
            </a:extLst>
          </p:cNvPr>
          <p:cNvSpPr txBox="1">
            <a:spLocks/>
          </p:cNvSpPr>
          <p:nvPr/>
        </p:nvSpPr>
        <p:spPr>
          <a:xfrm>
            <a:off x="4191166" y="935710"/>
            <a:ext cx="3968157" cy="7818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b="1">
                <a:solidFill>
                  <a:schemeClr val="accent2"/>
                </a:solidFill>
                <a:ea typeface="+mn-lt"/>
                <a:cs typeface="+mn-lt"/>
              </a:rPr>
              <a:t>“Consultation is key with all the communities as Sandwell is very diverse, so important to communicate widely. The Partnership need to ensure proper investment is secured to improve mental health problems and promote mental wellbeing, with a focus on BME communities.”</a:t>
            </a:r>
            <a:endParaRPr lang="en-GB" sz="1800" b="1">
              <a:solidFill>
                <a:schemeClr val="accent2"/>
              </a:solidFill>
            </a:endParaRPr>
          </a:p>
        </p:txBody>
      </p:sp>
      <p:sp>
        <p:nvSpPr>
          <p:cNvPr id="5" name="TextBox 4">
            <a:extLst>
              <a:ext uri="{FF2B5EF4-FFF2-40B4-BE49-F238E27FC236}">
                <a16:creationId xmlns:a16="http://schemas.microsoft.com/office/drawing/2014/main" id="{F58251EE-4F25-0074-ADCF-271A0BABF80D}"/>
              </a:ext>
            </a:extLst>
          </p:cNvPr>
          <p:cNvSpPr txBox="1"/>
          <p:nvPr/>
        </p:nvSpPr>
        <p:spPr>
          <a:xfrm>
            <a:off x="8566484" y="703200"/>
            <a:ext cx="351081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accent1"/>
                </a:solidFill>
              </a:rPr>
              <a:t>“Keep listening to your residents and support your VCS to deliver outcomes against this Better Mental Health framework aligning to the proposed strategy. Share the learning to date widely like you have done.….. Please keep it going and embed this further - our Sandwell needs some stability.”</a:t>
            </a:r>
            <a:endParaRPr lang="en-US" b="1">
              <a:solidFill>
                <a:schemeClr val="accent1"/>
              </a:solidFill>
            </a:endParaRPr>
          </a:p>
        </p:txBody>
      </p:sp>
      <p:sp>
        <p:nvSpPr>
          <p:cNvPr id="6" name="TextBox 5">
            <a:extLst>
              <a:ext uri="{FF2B5EF4-FFF2-40B4-BE49-F238E27FC236}">
                <a16:creationId xmlns:a16="http://schemas.microsoft.com/office/drawing/2014/main" id="{3F12251E-ADF0-1C63-81E7-CEA44780360B}"/>
              </a:ext>
            </a:extLst>
          </p:cNvPr>
          <p:cNvSpPr txBox="1"/>
          <p:nvPr/>
        </p:nvSpPr>
        <p:spPr>
          <a:xfrm>
            <a:off x="3789948" y="3236317"/>
            <a:ext cx="62443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4"/>
                </a:solidFill>
              </a:rPr>
              <a:t>“</a:t>
            </a:r>
            <a:r>
              <a:rPr lang="en-GB" b="1">
                <a:solidFill>
                  <a:schemeClr val="accent4"/>
                </a:solidFill>
              </a:rPr>
              <a:t>Working with young people and families i feel that resilience is one of the most important things to focus on”</a:t>
            </a:r>
            <a:endParaRPr lang="en-US" b="1">
              <a:solidFill>
                <a:schemeClr val="accent4"/>
              </a:solidFill>
            </a:endParaRPr>
          </a:p>
        </p:txBody>
      </p:sp>
      <p:graphicFrame>
        <p:nvGraphicFramePr>
          <p:cNvPr id="7" name="Table 6">
            <a:extLst>
              <a:ext uri="{FF2B5EF4-FFF2-40B4-BE49-F238E27FC236}">
                <a16:creationId xmlns:a16="http://schemas.microsoft.com/office/drawing/2014/main" id="{D320BCB4-CDE5-643A-8687-D7B381C373E2}"/>
              </a:ext>
            </a:extLst>
          </p:cNvPr>
          <p:cNvGraphicFramePr>
            <a:graphicFrameLocks noGrp="1"/>
          </p:cNvGraphicFramePr>
          <p:nvPr/>
        </p:nvGraphicFramePr>
        <p:xfrm>
          <a:off x="164981" y="4516323"/>
          <a:ext cx="3057062" cy="1381125"/>
        </p:xfrm>
        <a:graphic>
          <a:graphicData uri="http://schemas.openxmlformats.org/drawingml/2006/table">
            <a:tbl>
              <a:tblPr bandRow="1">
                <a:tableStyleId>{5C22544A-7EE6-4342-B048-85BDC9FD1C3A}</a:tableStyleId>
              </a:tblPr>
              <a:tblGrid>
                <a:gridCol w="3057062">
                  <a:extLst>
                    <a:ext uri="{9D8B030D-6E8A-4147-A177-3AD203B41FA5}">
                      <a16:colId xmlns:a16="http://schemas.microsoft.com/office/drawing/2014/main" val="1496580642"/>
                    </a:ext>
                  </a:extLst>
                </a:gridCol>
              </a:tblGrid>
              <a:tr h="1016376">
                <a:tc>
                  <a:txBody>
                    <a:bodyPr/>
                    <a:lstStyle/>
                    <a:p>
                      <a:pPr algn="ctr" fontAlgn="b"/>
                      <a:r>
                        <a:rPr lang="en-GB" sz="1800" b="1" i="0" u="none" strike="noStrike">
                          <a:solidFill>
                            <a:schemeClr val="accent6"/>
                          </a:solidFill>
                          <a:effectLst/>
                          <a:latin typeface="+mn-lt"/>
                        </a:rPr>
                        <a:t>“More activities for the community and promoting awareness on how to implement a healthier lifestyle.”</a:t>
                      </a:r>
                      <a:endParaRPr lang="en-GB" sz="1800" b="1" i="0" u="none" strike="noStrike">
                        <a:solidFill>
                          <a:schemeClr val="accent6"/>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806093185"/>
                  </a:ext>
                </a:extLst>
              </a:tr>
            </a:tbl>
          </a:graphicData>
        </a:graphic>
      </p:graphicFrame>
      <p:sp>
        <p:nvSpPr>
          <p:cNvPr id="8" name="Rectangle 7">
            <a:extLst>
              <a:ext uri="{FF2B5EF4-FFF2-40B4-BE49-F238E27FC236}">
                <a16:creationId xmlns:a16="http://schemas.microsoft.com/office/drawing/2014/main" id="{A8F96D83-E979-8E1F-023F-4FC3E36D80F2}"/>
              </a:ext>
            </a:extLst>
          </p:cNvPr>
          <p:cNvSpPr/>
          <p:nvPr/>
        </p:nvSpPr>
        <p:spPr>
          <a:xfrm>
            <a:off x="114705" y="1170512"/>
            <a:ext cx="3917974" cy="2031325"/>
          </a:xfrm>
          <a:prstGeom prst="rect">
            <a:avLst/>
          </a:prstGeom>
        </p:spPr>
        <p:txBody>
          <a:bodyPr wrap="square">
            <a:spAutoFit/>
          </a:bodyPr>
          <a:lstStyle/>
          <a:p>
            <a:pPr algn="ctr"/>
            <a:r>
              <a:rPr lang="en-GB" b="1">
                <a:solidFill>
                  <a:schemeClr val="tx2"/>
                </a:solidFill>
              </a:rPr>
              <a:t>“Keep funding our vital services. This BMH funding for us has supported us to 'unlock' other local funding and continue building on what we have learned so far. We have even used some of the data to lever in a 3 year lottery funded programme.” </a:t>
            </a:r>
          </a:p>
        </p:txBody>
      </p:sp>
      <p:sp>
        <p:nvSpPr>
          <p:cNvPr id="9" name="Rectangle 8">
            <a:extLst>
              <a:ext uri="{FF2B5EF4-FFF2-40B4-BE49-F238E27FC236}">
                <a16:creationId xmlns:a16="http://schemas.microsoft.com/office/drawing/2014/main" id="{79534801-A2AD-8E96-FFE8-1C896C834A30}"/>
              </a:ext>
            </a:extLst>
          </p:cNvPr>
          <p:cNvSpPr/>
          <p:nvPr/>
        </p:nvSpPr>
        <p:spPr>
          <a:xfrm>
            <a:off x="3617216" y="4054658"/>
            <a:ext cx="5148938" cy="2585323"/>
          </a:xfrm>
          <a:prstGeom prst="rect">
            <a:avLst/>
          </a:prstGeom>
        </p:spPr>
        <p:txBody>
          <a:bodyPr wrap="square">
            <a:spAutoFit/>
          </a:bodyPr>
          <a:lstStyle/>
          <a:p>
            <a:pPr algn="ctr"/>
            <a:r>
              <a:rPr lang="en-GB" b="1">
                <a:solidFill>
                  <a:schemeClr val="accent3"/>
                </a:solidFill>
              </a:rPr>
              <a:t>“Tends to fund the same activity based projects by the same organisations. More support needs to be given to organisations that support people 24/7 rather than just during a funded activity slot. Community organisations where volunteers are willing to befriend and support people outside of funding. Support organisations who offer youth work support and a community of support to young people and families.”</a:t>
            </a:r>
          </a:p>
        </p:txBody>
      </p:sp>
      <p:sp>
        <p:nvSpPr>
          <p:cNvPr id="10" name="Rectangle 9">
            <a:extLst>
              <a:ext uri="{FF2B5EF4-FFF2-40B4-BE49-F238E27FC236}">
                <a16:creationId xmlns:a16="http://schemas.microsoft.com/office/drawing/2014/main" id="{62EA00F6-7BFC-AC17-BB3D-0675BB9F12CF}"/>
              </a:ext>
            </a:extLst>
          </p:cNvPr>
          <p:cNvSpPr/>
          <p:nvPr/>
        </p:nvSpPr>
        <p:spPr>
          <a:xfrm>
            <a:off x="9055588" y="4054658"/>
            <a:ext cx="2298211" cy="1754326"/>
          </a:xfrm>
          <a:prstGeom prst="rect">
            <a:avLst/>
          </a:prstGeom>
        </p:spPr>
        <p:txBody>
          <a:bodyPr wrap="square">
            <a:spAutoFit/>
          </a:bodyPr>
          <a:lstStyle/>
          <a:p>
            <a:pPr algn="ctr"/>
            <a:r>
              <a:rPr lang="en-GB" b="1">
                <a:solidFill>
                  <a:schemeClr val="accent2"/>
                </a:solidFill>
              </a:rPr>
              <a:t>“Link organisations together to share best practice and reduce competition when applying for grants or limited funds.”</a:t>
            </a:r>
          </a:p>
        </p:txBody>
      </p:sp>
      <p:sp>
        <p:nvSpPr>
          <p:cNvPr id="11" name="Rectangle 10">
            <a:extLst>
              <a:ext uri="{FF2B5EF4-FFF2-40B4-BE49-F238E27FC236}">
                <a16:creationId xmlns:a16="http://schemas.microsoft.com/office/drawing/2014/main" id="{65B56D01-D3DF-C827-E6D7-EDC0AFFCCD70}"/>
              </a:ext>
            </a:extLst>
          </p:cNvPr>
          <p:cNvSpPr/>
          <p:nvPr/>
        </p:nvSpPr>
        <p:spPr>
          <a:xfrm>
            <a:off x="962524" y="3376459"/>
            <a:ext cx="2893187" cy="923330"/>
          </a:xfrm>
          <a:prstGeom prst="rect">
            <a:avLst/>
          </a:prstGeom>
        </p:spPr>
        <p:txBody>
          <a:bodyPr wrap="square">
            <a:spAutoFit/>
          </a:bodyPr>
          <a:lstStyle/>
          <a:p>
            <a:pPr algn="ctr"/>
            <a:r>
              <a:rPr lang="en-GB" b="1">
                <a:solidFill>
                  <a:schemeClr val="accent2">
                    <a:lumMod val="50000"/>
                  </a:schemeClr>
                </a:solidFill>
              </a:rPr>
              <a:t>“More mental health awareness and support from employers”</a:t>
            </a:r>
          </a:p>
        </p:txBody>
      </p:sp>
    </p:spTree>
    <p:extLst>
      <p:ext uri="{BB962C8B-B14F-4D97-AF65-F5344CB8AC3E}">
        <p14:creationId xmlns:p14="http://schemas.microsoft.com/office/powerpoint/2010/main" val="339805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492-990E-8186-BF73-FA1CD6CAF744}"/>
              </a:ext>
            </a:extLst>
          </p:cNvPr>
          <p:cNvSpPr>
            <a:spLocks noGrp="1"/>
          </p:cNvSpPr>
          <p:nvPr>
            <p:ph type="title"/>
          </p:nvPr>
        </p:nvSpPr>
        <p:spPr/>
        <p:txBody>
          <a:bodyPr/>
          <a:lstStyle/>
          <a:p>
            <a:r>
              <a:rPr lang="en-GB" dirty="0">
                <a:solidFill>
                  <a:srgbClr val="7030A0"/>
                </a:solidFill>
                <a:cs typeface="Calibri Light"/>
              </a:rPr>
              <a:t>Impact of consultation</a:t>
            </a:r>
            <a:endParaRPr lang="en-GB" dirty="0"/>
          </a:p>
        </p:txBody>
      </p:sp>
      <p:sp>
        <p:nvSpPr>
          <p:cNvPr id="3" name="TextBox 2">
            <a:extLst>
              <a:ext uri="{FF2B5EF4-FFF2-40B4-BE49-F238E27FC236}">
                <a16:creationId xmlns:a16="http://schemas.microsoft.com/office/drawing/2014/main" id="{3C709602-67B7-8BA4-81AE-75E3A9889B7C}"/>
              </a:ext>
            </a:extLst>
          </p:cNvPr>
          <p:cNvSpPr txBox="1"/>
          <p:nvPr/>
        </p:nvSpPr>
        <p:spPr>
          <a:xfrm>
            <a:off x="835960" y="1493569"/>
            <a:ext cx="1052008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7030A0"/>
                </a:solidFill>
                <a:ea typeface="Calibri"/>
                <a:cs typeface="Arial"/>
              </a:rPr>
              <a:t>Main themes for the strategy: </a:t>
            </a:r>
          </a:p>
          <a:p>
            <a:endParaRPr lang="en-GB" sz="3200" dirty="0">
              <a:solidFill>
                <a:srgbClr val="7030A0"/>
              </a:solidFill>
              <a:ea typeface="Calibri"/>
              <a:cs typeface="Arial"/>
            </a:endParaRPr>
          </a:p>
          <a:p>
            <a:pPr marL="914400" lvl="1" indent="-457200">
              <a:buFont typeface="Courier New" panose="020B0604020202020204" pitchFamily="34" charset="0"/>
              <a:buChar char="o"/>
            </a:pPr>
            <a:r>
              <a:rPr lang="en-GB" sz="2800" dirty="0">
                <a:ea typeface="Calibri"/>
                <a:cs typeface="Arial"/>
              </a:rPr>
              <a:t>Education and raising awareness of mental health and wellbeing</a:t>
            </a:r>
          </a:p>
          <a:p>
            <a:pPr marL="914400" lvl="1" indent="-457200">
              <a:buFont typeface="Courier New" panose="020B0604020202020204" pitchFamily="34" charset="0"/>
              <a:buChar char="o"/>
            </a:pPr>
            <a:r>
              <a:rPr lang="en-GB" sz="2800" dirty="0">
                <a:ea typeface="Calibri"/>
                <a:cs typeface="Arial"/>
              </a:rPr>
              <a:t>Improving access and addressing barriers to existing services</a:t>
            </a:r>
          </a:p>
          <a:p>
            <a:pPr marL="914400" lvl="1" indent="-457200">
              <a:buFont typeface="Courier New" panose="020B0604020202020204" pitchFamily="34" charset="0"/>
              <a:buChar char="o"/>
            </a:pPr>
            <a:r>
              <a:rPr lang="en-GB" sz="2800" dirty="0">
                <a:ea typeface="Calibri"/>
                <a:cs typeface="Arial"/>
              </a:rPr>
              <a:t>Support for community-based activities and support groups</a:t>
            </a:r>
          </a:p>
          <a:p>
            <a:pPr marL="914400" lvl="1" indent="-457200">
              <a:buFont typeface="Courier New" panose="020B0604020202020204" pitchFamily="34" charset="0"/>
              <a:buChar char="o"/>
            </a:pPr>
            <a:r>
              <a:rPr lang="en-GB" sz="2800" dirty="0">
                <a:ea typeface="Calibri"/>
                <a:cs typeface="Arial"/>
              </a:rPr>
              <a:t>Interventions for specific communities</a:t>
            </a:r>
          </a:p>
          <a:p>
            <a:pPr marL="914400" lvl="1" indent="-457200">
              <a:buFont typeface="Courier New" panose="020B0604020202020204" pitchFamily="34" charset="0"/>
              <a:buChar char="o"/>
            </a:pPr>
            <a:r>
              <a:rPr lang="en-GB" sz="2800" dirty="0">
                <a:ea typeface="Calibri"/>
                <a:cs typeface="Arial"/>
              </a:rPr>
              <a:t>Consideration of resource allocation</a:t>
            </a:r>
          </a:p>
          <a:p>
            <a:pPr marL="914400" lvl="1" indent="-457200">
              <a:buFont typeface="Courier New" panose="020B0604020202020204" pitchFamily="34" charset="0"/>
              <a:buChar char="o"/>
            </a:pPr>
            <a:r>
              <a:rPr lang="en-GB" sz="2800" dirty="0">
                <a:ea typeface="Calibri"/>
                <a:cs typeface="Arial"/>
              </a:rPr>
              <a:t>Action on wider determinants affecting mental health and wellbeing</a:t>
            </a:r>
          </a:p>
        </p:txBody>
      </p:sp>
    </p:spTree>
    <p:extLst>
      <p:ext uri="{BB962C8B-B14F-4D97-AF65-F5344CB8AC3E}">
        <p14:creationId xmlns:p14="http://schemas.microsoft.com/office/powerpoint/2010/main" val="203721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91E8E7-0B52-CCCB-6456-4B3DFFB7893E}"/>
              </a:ext>
            </a:extLst>
          </p:cNvPr>
          <p:cNvSpPr/>
          <p:nvPr/>
        </p:nvSpPr>
        <p:spPr>
          <a:xfrm>
            <a:off x="9037468" y="825623"/>
            <a:ext cx="3154532" cy="7368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diagram of a company">
            <a:extLst>
              <a:ext uri="{FF2B5EF4-FFF2-40B4-BE49-F238E27FC236}">
                <a16:creationId xmlns:a16="http://schemas.microsoft.com/office/drawing/2014/main" id="{6AD5C79F-496B-BDE2-6560-1C8592BF33A0}"/>
              </a:ext>
            </a:extLst>
          </p:cNvPr>
          <p:cNvPicPr>
            <a:picLocks noChangeAspect="1"/>
          </p:cNvPicPr>
          <p:nvPr/>
        </p:nvPicPr>
        <p:blipFill>
          <a:blip r:embed="rId3"/>
          <a:stretch>
            <a:fillRect/>
          </a:stretch>
        </p:blipFill>
        <p:spPr>
          <a:xfrm>
            <a:off x="1534333" y="0"/>
            <a:ext cx="9557342" cy="6756616"/>
          </a:xfrm>
          <a:prstGeom prst="rect">
            <a:avLst/>
          </a:prstGeom>
        </p:spPr>
      </p:pic>
      <p:sp>
        <p:nvSpPr>
          <p:cNvPr id="4" name="Title 5">
            <a:extLst>
              <a:ext uri="{FF2B5EF4-FFF2-40B4-BE49-F238E27FC236}">
                <a16:creationId xmlns:a16="http://schemas.microsoft.com/office/drawing/2014/main" id="{D9E674A0-8D0E-D9EC-8071-2C2D8EB16ABE}"/>
              </a:ext>
            </a:extLst>
          </p:cNvPr>
          <p:cNvSpPr>
            <a:spLocks noGrp="1"/>
          </p:cNvSpPr>
          <p:nvPr>
            <p:ph type="title"/>
          </p:nvPr>
        </p:nvSpPr>
        <p:spPr>
          <a:xfrm>
            <a:off x="3958943" y="65729"/>
            <a:ext cx="9740757" cy="1325563"/>
          </a:xfrm>
        </p:spPr>
        <p:txBody>
          <a:bodyPr/>
          <a:lstStyle/>
          <a:p>
            <a:r>
              <a:rPr lang="en-GB" dirty="0">
                <a:solidFill>
                  <a:srgbClr val="7030A0"/>
                </a:solidFill>
                <a:ea typeface="Calibri Light"/>
                <a:cs typeface="Calibri Light"/>
              </a:rPr>
              <a:t>Recommendations</a:t>
            </a:r>
          </a:p>
        </p:txBody>
      </p:sp>
      <p:sp>
        <p:nvSpPr>
          <p:cNvPr id="5" name="Content Placeholder 6">
            <a:extLst>
              <a:ext uri="{FF2B5EF4-FFF2-40B4-BE49-F238E27FC236}">
                <a16:creationId xmlns:a16="http://schemas.microsoft.com/office/drawing/2014/main" id="{F05C60D6-A538-DAF0-839B-C4BE59C45DA1}"/>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200">
              <a:cs typeface="Calibri"/>
            </a:endParaRPr>
          </a:p>
          <a:p>
            <a:endParaRPr lang="en-GB" sz="3200" dirty="0">
              <a:cs typeface="Calibri"/>
            </a:endParaRPr>
          </a:p>
        </p:txBody>
      </p:sp>
    </p:spTree>
    <p:extLst>
      <p:ext uri="{BB962C8B-B14F-4D97-AF65-F5344CB8AC3E}">
        <p14:creationId xmlns:p14="http://schemas.microsoft.com/office/powerpoint/2010/main" val="152266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E897-F03B-A04E-F781-C56BB763E1BB}"/>
              </a:ext>
            </a:extLst>
          </p:cNvPr>
          <p:cNvSpPr>
            <a:spLocks noGrp="1"/>
          </p:cNvSpPr>
          <p:nvPr>
            <p:ph type="title"/>
          </p:nvPr>
        </p:nvSpPr>
        <p:spPr/>
        <p:txBody>
          <a:bodyPr/>
          <a:lstStyle/>
          <a:p>
            <a:r>
              <a:rPr lang="en-GB" b="1" dirty="0">
                <a:solidFill>
                  <a:srgbClr val="7030A0"/>
                </a:solidFill>
                <a:ea typeface="Calibri Light"/>
                <a:cs typeface="Calibri Light"/>
              </a:rPr>
              <a:t>Action plan </a:t>
            </a:r>
            <a:r>
              <a:rPr lang="en-GB" dirty="0">
                <a:solidFill>
                  <a:srgbClr val="7030A0"/>
                </a:solidFill>
                <a:ea typeface="Calibri Light"/>
                <a:cs typeface="Calibri Light"/>
              </a:rPr>
              <a:t>– what we have done</a:t>
            </a:r>
            <a:endParaRPr lang="en-GB" dirty="0"/>
          </a:p>
        </p:txBody>
      </p:sp>
      <p:grpSp>
        <p:nvGrpSpPr>
          <p:cNvPr id="7" name="Group 6">
            <a:extLst>
              <a:ext uri="{FF2B5EF4-FFF2-40B4-BE49-F238E27FC236}">
                <a16:creationId xmlns:a16="http://schemas.microsoft.com/office/drawing/2014/main" id="{8697A91F-D31F-48A5-B4CE-359CBE00B7EA}"/>
              </a:ext>
            </a:extLst>
          </p:cNvPr>
          <p:cNvGrpSpPr/>
          <p:nvPr/>
        </p:nvGrpSpPr>
        <p:grpSpPr>
          <a:xfrm>
            <a:off x="4668406" y="1805307"/>
            <a:ext cx="6444973" cy="916940"/>
            <a:chOff x="3625296" y="117002"/>
            <a:chExt cx="6444973" cy="916940"/>
          </a:xfrm>
        </p:grpSpPr>
        <p:sp>
          <p:nvSpPr>
            <p:cNvPr id="29" name="Rectangle: Top Corners Rounded 28">
              <a:extLst>
                <a:ext uri="{FF2B5EF4-FFF2-40B4-BE49-F238E27FC236}">
                  <a16:creationId xmlns:a16="http://schemas.microsoft.com/office/drawing/2014/main" id="{3FD59CD5-E40B-6F82-F9CB-1DE2077ED2D6}"/>
                </a:ext>
              </a:extLst>
            </p:cNvPr>
            <p:cNvSpPr/>
            <p:nvPr/>
          </p:nvSpPr>
          <p:spPr>
            <a:xfrm rot="5400000">
              <a:off x="6389313" y="-2647015"/>
              <a:ext cx="916940" cy="6444973"/>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Rectangle: Top Corners Rounded 4">
              <a:extLst>
                <a:ext uri="{FF2B5EF4-FFF2-40B4-BE49-F238E27FC236}">
                  <a16:creationId xmlns:a16="http://schemas.microsoft.com/office/drawing/2014/main" id="{1B5ED3F8-3FC5-A0FD-D0D2-38E822DF1074}"/>
                </a:ext>
              </a:extLst>
            </p:cNvPr>
            <p:cNvSpPr txBox="1"/>
            <p:nvPr/>
          </p:nvSpPr>
          <p:spPr>
            <a:xfrm>
              <a:off x="3625297" y="161762"/>
              <a:ext cx="6400212" cy="8274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Established the Sandwell Better Mental Health Partnership</a:t>
              </a:r>
            </a:p>
            <a:p>
              <a:pPr marL="171450" lvl="1" indent="-171450" algn="l" defTabSz="711200">
                <a:lnSpc>
                  <a:spcPct val="90000"/>
                </a:lnSpc>
                <a:spcBef>
                  <a:spcPct val="0"/>
                </a:spcBef>
                <a:spcAft>
                  <a:spcPct val="15000"/>
                </a:spcAft>
                <a:buChar char="•"/>
              </a:pPr>
              <a:r>
                <a:rPr lang="en-GB" sz="1600" kern="1200" dirty="0"/>
                <a:t>Co-production in everything we do</a:t>
              </a:r>
            </a:p>
          </p:txBody>
        </p:sp>
      </p:grpSp>
      <p:grpSp>
        <p:nvGrpSpPr>
          <p:cNvPr id="8" name="Group 7">
            <a:extLst>
              <a:ext uri="{FF2B5EF4-FFF2-40B4-BE49-F238E27FC236}">
                <a16:creationId xmlns:a16="http://schemas.microsoft.com/office/drawing/2014/main" id="{B39BF958-8B17-BC1E-2998-4A62CBD8B0AC}"/>
              </a:ext>
            </a:extLst>
          </p:cNvPr>
          <p:cNvGrpSpPr/>
          <p:nvPr/>
        </p:nvGrpSpPr>
        <p:grpSpPr>
          <a:xfrm>
            <a:off x="1043110" y="1690688"/>
            <a:ext cx="3625297" cy="1146176"/>
            <a:chOff x="0" y="2383"/>
            <a:chExt cx="3625297" cy="1146176"/>
          </a:xfrm>
        </p:grpSpPr>
        <p:sp>
          <p:nvSpPr>
            <p:cNvPr id="27" name="Rectangle: Rounded Corners 26">
              <a:extLst>
                <a:ext uri="{FF2B5EF4-FFF2-40B4-BE49-F238E27FC236}">
                  <a16:creationId xmlns:a16="http://schemas.microsoft.com/office/drawing/2014/main" id="{5862C41D-1123-E61C-D05A-040E9C5E67A2}"/>
                </a:ext>
              </a:extLst>
            </p:cNvPr>
            <p:cNvSpPr/>
            <p:nvPr/>
          </p:nvSpPr>
          <p:spPr>
            <a:xfrm>
              <a:off x="0" y="2383"/>
              <a:ext cx="3625297" cy="1146176"/>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a:p>
          </p:txBody>
        </p:sp>
        <p:sp>
          <p:nvSpPr>
            <p:cNvPr id="28" name="Rectangle: Rounded Corners 6">
              <a:extLst>
                <a:ext uri="{FF2B5EF4-FFF2-40B4-BE49-F238E27FC236}">
                  <a16:creationId xmlns:a16="http://schemas.microsoft.com/office/drawing/2014/main" id="{2CA99103-BC59-F65C-9AF1-D4CE1C331DE7}"/>
                </a:ext>
              </a:extLst>
            </p:cNvPr>
            <p:cNvSpPr txBox="1"/>
            <p:nvPr/>
          </p:nvSpPr>
          <p:spPr>
            <a:xfrm>
              <a:off x="55952" y="58335"/>
              <a:ext cx="3513393" cy="1034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Working with partners </a:t>
              </a:r>
            </a:p>
          </p:txBody>
        </p:sp>
      </p:grpSp>
      <p:grpSp>
        <p:nvGrpSpPr>
          <p:cNvPr id="9" name="Group 8">
            <a:extLst>
              <a:ext uri="{FF2B5EF4-FFF2-40B4-BE49-F238E27FC236}">
                <a16:creationId xmlns:a16="http://schemas.microsoft.com/office/drawing/2014/main" id="{016F4DED-5E96-19CD-ADA3-3F773E445CA9}"/>
              </a:ext>
            </a:extLst>
          </p:cNvPr>
          <p:cNvGrpSpPr/>
          <p:nvPr/>
        </p:nvGrpSpPr>
        <p:grpSpPr>
          <a:xfrm>
            <a:off x="4668406" y="3008792"/>
            <a:ext cx="6444973" cy="916940"/>
            <a:chOff x="3625296" y="1320487"/>
            <a:chExt cx="6444973" cy="916940"/>
          </a:xfrm>
        </p:grpSpPr>
        <p:sp>
          <p:nvSpPr>
            <p:cNvPr id="25" name="Rectangle: Top Corners Rounded 24">
              <a:extLst>
                <a:ext uri="{FF2B5EF4-FFF2-40B4-BE49-F238E27FC236}">
                  <a16:creationId xmlns:a16="http://schemas.microsoft.com/office/drawing/2014/main" id="{EEEFA467-CAD0-8EA0-F56F-FDFDC15686CB}"/>
                </a:ext>
              </a:extLst>
            </p:cNvPr>
            <p:cNvSpPr/>
            <p:nvPr/>
          </p:nvSpPr>
          <p:spPr>
            <a:xfrm rot="5400000">
              <a:off x="6389313" y="-1443530"/>
              <a:ext cx="916940" cy="6444973"/>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6" name="Rectangle: Top Corners Rounded 8">
              <a:extLst>
                <a:ext uri="{FF2B5EF4-FFF2-40B4-BE49-F238E27FC236}">
                  <a16:creationId xmlns:a16="http://schemas.microsoft.com/office/drawing/2014/main" id="{EDC27898-F2EB-4630-840B-5E8BDA5D9E87}"/>
                </a:ext>
              </a:extLst>
            </p:cNvPr>
            <p:cNvSpPr txBox="1"/>
            <p:nvPr/>
          </p:nvSpPr>
          <p:spPr>
            <a:xfrm>
              <a:off x="3625297" y="1365247"/>
              <a:ext cx="6400212" cy="8274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Mental health training given to 700 professionals and residents </a:t>
              </a:r>
            </a:p>
            <a:p>
              <a:pPr marL="171450" lvl="1" indent="-171450" algn="l" defTabSz="711200">
                <a:lnSpc>
                  <a:spcPct val="90000"/>
                </a:lnSpc>
                <a:spcBef>
                  <a:spcPct val="0"/>
                </a:spcBef>
                <a:spcAft>
                  <a:spcPct val="15000"/>
                </a:spcAft>
                <a:buChar char="•"/>
              </a:pPr>
              <a:r>
                <a:rPr lang="en-GB" sz="1600" kern="1200" dirty="0"/>
                <a:t>Communications campaign to increase awareness of services and reduce stigma </a:t>
              </a:r>
            </a:p>
          </p:txBody>
        </p:sp>
      </p:grpSp>
      <p:grpSp>
        <p:nvGrpSpPr>
          <p:cNvPr id="10" name="Group 9">
            <a:extLst>
              <a:ext uri="{FF2B5EF4-FFF2-40B4-BE49-F238E27FC236}">
                <a16:creationId xmlns:a16="http://schemas.microsoft.com/office/drawing/2014/main" id="{63D4857E-8E1C-4605-2BBF-CEE4B7F4911F}"/>
              </a:ext>
            </a:extLst>
          </p:cNvPr>
          <p:cNvGrpSpPr/>
          <p:nvPr/>
        </p:nvGrpSpPr>
        <p:grpSpPr>
          <a:xfrm>
            <a:off x="1043110" y="2894172"/>
            <a:ext cx="3625297" cy="1146176"/>
            <a:chOff x="0" y="1205867"/>
            <a:chExt cx="3625297" cy="1146176"/>
          </a:xfrm>
        </p:grpSpPr>
        <p:sp>
          <p:nvSpPr>
            <p:cNvPr id="23" name="Rectangle: Rounded Corners 22">
              <a:extLst>
                <a:ext uri="{FF2B5EF4-FFF2-40B4-BE49-F238E27FC236}">
                  <a16:creationId xmlns:a16="http://schemas.microsoft.com/office/drawing/2014/main" id="{EED57CFA-9257-0944-AD15-324F5075E7A9}"/>
                </a:ext>
              </a:extLst>
            </p:cNvPr>
            <p:cNvSpPr/>
            <p:nvPr/>
          </p:nvSpPr>
          <p:spPr>
            <a:xfrm>
              <a:off x="0" y="1205867"/>
              <a:ext cx="3625297" cy="1146176"/>
            </a:xfrm>
            <a:prstGeom prst="roundRect">
              <a:avLst/>
            </a:prstGeom>
          </p:spPr>
          <p:style>
            <a:lnRef idx="2">
              <a:schemeClr val="lt1">
                <a:hueOff val="0"/>
                <a:satOff val="0"/>
                <a:lumOff val="0"/>
                <a:alphaOff val="0"/>
              </a:schemeClr>
            </a:lnRef>
            <a:fillRef idx="1">
              <a:schemeClr val="accent2">
                <a:shade val="80000"/>
                <a:hueOff val="-160472"/>
                <a:satOff val="3389"/>
                <a:lumOff val="9027"/>
                <a:alphaOff val="0"/>
              </a:schemeClr>
            </a:fillRef>
            <a:effectRef idx="0">
              <a:schemeClr val="accent2">
                <a:shade val="80000"/>
                <a:hueOff val="-160472"/>
                <a:satOff val="3389"/>
                <a:lumOff val="9027"/>
                <a:alphaOff val="0"/>
              </a:schemeClr>
            </a:effectRef>
            <a:fontRef idx="minor">
              <a:schemeClr val="lt1"/>
            </a:fontRef>
          </p:style>
          <p:txBody>
            <a:bodyPr/>
            <a:lstStyle/>
            <a:p>
              <a:endParaRPr lang="en-GB"/>
            </a:p>
          </p:txBody>
        </p:sp>
        <p:sp>
          <p:nvSpPr>
            <p:cNvPr id="24" name="Rectangle: Rounded Corners 10">
              <a:extLst>
                <a:ext uri="{FF2B5EF4-FFF2-40B4-BE49-F238E27FC236}">
                  <a16:creationId xmlns:a16="http://schemas.microsoft.com/office/drawing/2014/main" id="{5CA0388B-C30D-7039-A3E5-8082BF07CAE6}"/>
                </a:ext>
              </a:extLst>
            </p:cNvPr>
            <p:cNvSpPr txBox="1"/>
            <p:nvPr/>
          </p:nvSpPr>
          <p:spPr>
            <a:xfrm>
              <a:off x="55952" y="1261819"/>
              <a:ext cx="3513393" cy="1034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Promoting wellbeing </a:t>
              </a:r>
            </a:p>
          </p:txBody>
        </p:sp>
      </p:grpSp>
      <p:grpSp>
        <p:nvGrpSpPr>
          <p:cNvPr id="11" name="Group 10">
            <a:extLst>
              <a:ext uri="{FF2B5EF4-FFF2-40B4-BE49-F238E27FC236}">
                <a16:creationId xmlns:a16="http://schemas.microsoft.com/office/drawing/2014/main" id="{04B065BF-4FEE-1AEC-04AF-BE688A310C7B}"/>
              </a:ext>
            </a:extLst>
          </p:cNvPr>
          <p:cNvGrpSpPr/>
          <p:nvPr/>
        </p:nvGrpSpPr>
        <p:grpSpPr>
          <a:xfrm>
            <a:off x="4668406" y="4212277"/>
            <a:ext cx="6444973" cy="916940"/>
            <a:chOff x="3625296" y="2523972"/>
            <a:chExt cx="6444973" cy="916940"/>
          </a:xfrm>
        </p:grpSpPr>
        <p:sp>
          <p:nvSpPr>
            <p:cNvPr id="21" name="Rectangle: Top Corners Rounded 20">
              <a:extLst>
                <a:ext uri="{FF2B5EF4-FFF2-40B4-BE49-F238E27FC236}">
                  <a16:creationId xmlns:a16="http://schemas.microsoft.com/office/drawing/2014/main" id="{254A16FF-4A9D-ABF4-9F0C-E4C064DD2A75}"/>
                </a:ext>
              </a:extLst>
            </p:cNvPr>
            <p:cNvSpPr/>
            <p:nvPr/>
          </p:nvSpPr>
          <p:spPr>
            <a:xfrm rot="5400000">
              <a:off x="6389313" y="-240045"/>
              <a:ext cx="916940" cy="6444973"/>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Rectangle: Top Corners Rounded 12">
              <a:extLst>
                <a:ext uri="{FF2B5EF4-FFF2-40B4-BE49-F238E27FC236}">
                  <a16:creationId xmlns:a16="http://schemas.microsoft.com/office/drawing/2014/main" id="{CD8674CB-6AD2-FAC7-ABB4-A3229438B0E3}"/>
                </a:ext>
              </a:extLst>
            </p:cNvPr>
            <p:cNvSpPr txBox="1"/>
            <p:nvPr/>
          </p:nvSpPr>
          <p:spPr>
            <a:xfrm>
              <a:off x="3625297" y="2568732"/>
              <a:ext cx="6400212" cy="8274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Invested almost £1M in Sandwell Better Mental Health Programme</a:t>
              </a:r>
            </a:p>
            <a:p>
              <a:pPr marL="114300" lvl="1" indent="-114300" algn="l" defTabSz="622300">
                <a:lnSpc>
                  <a:spcPct val="90000"/>
                </a:lnSpc>
                <a:spcBef>
                  <a:spcPct val="0"/>
                </a:spcBef>
                <a:spcAft>
                  <a:spcPct val="15000"/>
                </a:spcAft>
                <a:buChar char="•"/>
              </a:pPr>
              <a:r>
                <a:rPr lang="en-GB" sz="1400" kern="1200" dirty="0"/>
                <a:t>Grants to community orgs working with ethnic minority communities, men, new parents, carers, young and older people, people who have disabilities, people who are deaf, blind, and the LGBTQ+ community</a:t>
              </a:r>
            </a:p>
          </p:txBody>
        </p:sp>
      </p:grpSp>
      <p:grpSp>
        <p:nvGrpSpPr>
          <p:cNvPr id="12" name="Group 11">
            <a:extLst>
              <a:ext uri="{FF2B5EF4-FFF2-40B4-BE49-F238E27FC236}">
                <a16:creationId xmlns:a16="http://schemas.microsoft.com/office/drawing/2014/main" id="{CB171C1B-74EC-EBB3-7995-F3AAAD987F1F}"/>
              </a:ext>
            </a:extLst>
          </p:cNvPr>
          <p:cNvGrpSpPr/>
          <p:nvPr/>
        </p:nvGrpSpPr>
        <p:grpSpPr>
          <a:xfrm>
            <a:off x="1043110" y="4097657"/>
            <a:ext cx="3625297" cy="1146176"/>
            <a:chOff x="0" y="2409352"/>
            <a:chExt cx="3625297" cy="1146176"/>
          </a:xfrm>
        </p:grpSpPr>
        <p:sp>
          <p:nvSpPr>
            <p:cNvPr id="19" name="Rectangle: Rounded Corners 18">
              <a:extLst>
                <a:ext uri="{FF2B5EF4-FFF2-40B4-BE49-F238E27FC236}">
                  <a16:creationId xmlns:a16="http://schemas.microsoft.com/office/drawing/2014/main" id="{0241511E-C604-797B-422C-6DFB040D88DF}"/>
                </a:ext>
              </a:extLst>
            </p:cNvPr>
            <p:cNvSpPr/>
            <p:nvPr/>
          </p:nvSpPr>
          <p:spPr>
            <a:xfrm>
              <a:off x="0" y="2409352"/>
              <a:ext cx="3625297" cy="1146176"/>
            </a:xfrm>
            <a:prstGeom prst="roundRect">
              <a:avLst/>
            </a:prstGeom>
          </p:spPr>
          <p:style>
            <a:lnRef idx="2">
              <a:schemeClr val="lt1">
                <a:hueOff val="0"/>
                <a:satOff val="0"/>
                <a:lumOff val="0"/>
                <a:alphaOff val="0"/>
              </a:schemeClr>
            </a:lnRef>
            <a:fillRef idx="1">
              <a:schemeClr val="accent2">
                <a:shade val="80000"/>
                <a:hueOff val="-320943"/>
                <a:satOff val="6777"/>
                <a:lumOff val="18054"/>
                <a:alphaOff val="0"/>
              </a:schemeClr>
            </a:fillRef>
            <a:effectRef idx="0">
              <a:schemeClr val="accent2">
                <a:shade val="80000"/>
                <a:hueOff val="-320943"/>
                <a:satOff val="6777"/>
                <a:lumOff val="18054"/>
                <a:alphaOff val="0"/>
              </a:schemeClr>
            </a:effectRef>
            <a:fontRef idx="minor">
              <a:schemeClr val="lt1"/>
            </a:fontRef>
          </p:style>
          <p:txBody>
            <a:bodyPr/>
            <a:lstStyle/>
            <a:p>
              <a:endParaRPr lang="en-GB"/>
            </a:p>
          </p:txBody>
        </p:sp>
        <p:sp>
          <p:nvSpPr>
            <p:cNvPr id="20" name="Rectangle: Rounded Corners 14">
              <a:extLst>
                <a:ext uri="{FF2B5EF4-FFF2-40B4-BE49-F238E27FC236}">
                  <a16:creationId xmlns:a16="http://schemas.microsoft.com/office/drawing/2014/main" id="{FB653EB0-E5B7-8E34-CE76-2871F34225EB}"/>
                </a:ext>
              </a:extLst>
            </p:cNvPr>
            <p:cNvSpPr txBox="1"/>
            <p:nvPr/>
          </p:nvSpPr>
          <p:spPr>
            <a:xfrm>
              <a:off x="55952" y="2465304"/>
              <a:ext cx="3513393" cy="1034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Supporting community-based solutions 	</a:t>
              </a:r>
            </a:p>
          </p:txBody>
        </p:sp>
      </p:grpSp>
      <p:grpSp>
        <p:nvGrpSpPr>
          <p:cNvPr id="13" name="Group 12">
            <a:extLst>
              <a:ext uri="{FF2B5EF4-FFF2-40B4-BE49-F238E27FC236}">
                <a16:creationId xmlns:a16="http://schemas.microsoft.com/office/drawing/2014/main" id="{D099AA96-49C4-7F72-1D3B-AEBF43F330D7}"/>
              </a:ext>
            </a:extLst>
          </p:cNvPr>
          <p:cNvGrpSpPr/>
          <p:nvPr/>
        </p:nvGrpSpPr>
        <p:grpSpPr>
          <a:xfrm>
            <a:off x="4668406" y="5415761"/>
            <a:ext cx="6444973" cy="916940"/>
            <a:chOff x="3625296" y="3727456"/>
            <a:chExt cx="6444973" cy="916940"/>
          </a:xfrm>
        </p:grpSpPr>
        <p:sp>
          <p:nvSpPr>
            <p:cNvPr id="17" name="Rectangle: Top Corners Rounded 16">
              <a:extLst>
                <a:ext uri="{FF2B5EF4-FFF2-40B4-BE49-F238E27FC236}">
                  <a16:creationId xmlns:a16="http://schemas.microsoft.com/office/drawing/2014/main" id="{3D889D07-B231-4CB2-F247-B0C00B75421F}"/>
                </a:ext>
              </a:extLst>
            </p:cNvPr>
            <p:cNvSpPr/>
            <p:nvPr/>
          </p:nvSpPr>
          <p:spPr>
            <a:xfrm rot="5400000">
              <a:off x="6389313" y="963439"/>
              <a:ext cx="916940" cy="6444973"/>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Rectangle: Top Corners Rounded 16">
              <a:extLst>
                <a:ext uri="{FF2B5EF4-FFF2-40B4-BE49-F238E27FC236}">
                  <a16:creationId xmlns:a16="http://schemas.microsoft.com/office/drawing/2014/main" id="{493C1D15-4FA0-9372-C727-F505D9629A08}"/>
                </a:ext>
              </a:extLst>
            </p:cNvPr>
            <p:cNvSpPr txBox="1"/>
            <p:nvPr/>
          </p:nvSpPr>
          <p:spPr>
            <a:xfrm>
              <a:off x="3625297" y="3772217"/>
              <a:ext cx="6400212" cy="8274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Building the local evidence base using a Mental Health Needs Assessment, adding a chapter to the JSNA, and evaluating the Sandwell BMH Programme </a:t>
              </a:r>
            </a:p>
            <a:p>
              <a:pPr marL="114300" lvl="1" indent="-114300" algn="l" defTabSz="622300">
                <a:lnSpc>
                  <a:spcPct val="90000"/>
                </a:lnSpc>
                <a:spcBef>
                  <a:spcPct val="0"/>
                </a:spcBef>
                <a:spcAft>
                  <a:spcPct val="15000"/>
                </a:spcAft>
                <a:buChar char="•"/>
              </a:pPr>
              <a:r>
                <a:rPr lang="en-GB" sz="1400" kern="1200" dirty="0"/>
                <a:t>Ensured COVID-19 Recovery funding went to underserved communities</a:t>
              </a:r>
            </a:p>
            <a:p>
              <a:pPr marL="114300" lvl="1" indent="-114300" algn="l" defTabSz="533400">
                <a:lnSpc>
                  <a:spcPct val="90000"/>
                </a:lnSpc>
                <a:spcBef>
                  <a:spcPct val="0"/>
                </a:spcBef>
                <a:spcAft>
                  <a:spcPct val="15000"/>
                </a:spcAft>
                <a:buChar char="•"/>
              </a:pPr>
              <a:endParaRPr lang="en-GB" sz="1200" kern="1200" dirty="0"/>
            </a:p>
          </p:txBody>
        </p:sp>
      </p:grpSp>
      <p:grpSp>
        <p:nvGrpSpPr>
          <p:cNvPr id="14" name="Group 13">
            <a:extLst>
              <a:ext uri="{FF2B5EF4-FFF2-40B4-BE49-F238E27FC236}">
                <a16:creationId xmlns:a16="http://schemas.microsoft.com/office/drawing/2014/main" id="{67378566-B8A3-1887-1443-CF1F9EFEABE1}"/>
              </a:ext>
            </a:extLst>
          </p:cNvPr>
          <p:cNvGrpSpPr/>
          <p:nvPr/>
        </p:nvGrpSpPr>
        <p:grpSpPr>
          <a:xfrm>
            <a:off x="1043110" y="5301142"/>
            <a:ext cx="3625297" cy="1146176"/>
            <a:chOff x="0" y="3612837"/>
            <a:chExt cx="3625297" cy="1146176"/>
          </a:xfrm>
        </p:grpSpPr>
        <p:sp>
          <p:nvSpPr>
            <p:cNvPr id="15" name="Rectangle: Rounded Corners 14">
              <a:extLst>
                <a:ext uri="{FF2B5EF4-FFF2-40B4-BE49-F238E27FC236}">
                  <a16:creationId xmlns:a16="http://schemas.microsoft.com/office/drawing/2014/main" id="{411EC405-D7A0-C632-732D-22FFB6D19754}"/>
                </a:ext>
              </a:extLst>
            </p:cNvPr>
            <p:cNvSpPr/>
            <p:nvPr/>
          </p:nvSpPr>
          <p:spPr>
            <a:xfrm>
              <a:off x="0" y="3612837"/>
              <a:ext cx="3625297" cy="1146176"/>
            </a:xfrm>
            <a:prstGeom prst="roundRect">
              <a:avLst/>
            </a:prstGeom>
          </p:spPr>
          <p:style>
            <a:lnRef idx="2">
              <a:schemeClr val="lt1">
                <a:hueOff val="0"/>
                <a:satOff val="0"/>
                <a:lumOff val="0"/>
                <a:alphaOff val="0"/>
              </a:schemeClr>
            </a:lnRef>
            <a:fillRef idx="1">
              <a:schemeClr val="accent2">
                <a:shade val="80000"/>
                <a:hueOff val="-481415"/>
                <a:satOff val="10166"/>
                <a:lumOff val="27081"/>
                <a:alphaOff val="0"/>
              </a:schemeClr>
            </a:fillRef>
            <a:effectRef idx="0">
              <a:schemeClr val="accent2">
                <a:shade val="80000"/>
                <a:hueOff val="-481415"/>
                <a:satOff val="10166"/>
                <a:lumOff val="27081"/>
                <a:alphaOff val="0"/>
              </a:schemeClr>
            </a:effectRef>
            <a:fontRef idx="minor">
              <a:schemeClr val="lt1"/>
            </a:fontRef>
          </p:style>
          <p:txBody>
            <a:bodyPr/>
            <a:lstStyle/>
            <a:p>
              <a:endParaRPr lang="en-GB"/>
            </a:p>
          </p:txBody>
        </p:sp>
        <p:sp>
          <p:nvSpPr>
            <p:cNvPr id="16" name="Rectangle: Rounded Corners 18">
              <a:extLst>
                <a:ext uri="{FF2B5EF4-FFF2-40B4-BE49-F238E27FC236}">
                  <a16:creationId xmlns:a16="http://schemas.microsoft.com/office/drawing/2014/main" id="{75330496-2467-73DD-C607-AAB22501D414}"/>
                </a:ext>
              </a:extLst>
            </p:cNvPr>
            <p:cNvSpPr txBox="1"/>
            <p:nvPr/>
          </p:nvSpPr>
          <p:spPr>
            <a:xfrm>
              <a:off x="55952" y="3668789"/>
              <a:ext cx="3513393" cy="1034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Targeted support</a:t>
              </a:r>
            </a:p>
          </p:txBody>
        </p:sp>
      </p:grpSp>
    </p:spTree>
    <p:extLst>
      <p:ext uri="{BB962C8B-B14F-4D97-AF65-F5344CB8AC3E}">
        <p14:creationId xmlns:p14="http://schemas.microsoft.com/office/powerpoint/2010/main" val="92180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50D8-BE25-EDCB-C436-BCC4E076D841}"/>
              </a:ext>
            </a:extLst>
          </p:cNvPr>
          <p:cNvSpPr>
            <a:spLocks noGrp="1"/>
          </p:cNvSpPr>
          <p:nvPr>
            <p:ph type="title"/>
          </p:nvPr>
        </p:nvSpPr>
        <p:spPr/>
        <p:txBody>
          <a:bodyPr/>
          <a:lstStyle/>
          <a:p>
            <a:r>
              <a:rPr lang="en-GB" b="1" dirty="0">
                <a:solidFill>
                  <a:srgbClr val="7030A0"/>
                </a:solidFill>
                <a:ea typeface="Calibri Light"/>
                <a:cs typeface="Calibri Light"/>
              </a:rPr>
              <a:t>Action plan </a:t>
            </a:r>
            <a:r>
              <a:rPr lang="en-GB" dirty="0">
                <a:solidFill>
                  <a:srgbClr val="7030A0"/>
                </a:solidFill>
                <a:ea typeface="Calibri Light"/>
                <a:cs typeface="Calibri Light"/>
              </a:rPr>
              <a:t>– what we will do </a:t>
            </a:r>
            <a:endParaRPr lang="en-GB" dirty="0"/>
          </a:p>
        </p:txBody>
      </p:sp>
      <p:grpSp>
        <p:nvGrpSpPr>
          <p:cNvPr id="27" name="Group 26">
            <a:extLst>
              <a:ext uri="{FF2B5EF4-FFF2-40B4-BE49-F238E27FC236}">
                <a16:creationId xmlns:a16="http://schemas.microsoft.com/office/drawing/2014/main" id="{7A05BED5-85C2-BEC4-5CEB-C264C7A33C78}"/>
              </a:ext>
            </a:extLst>
          </p:cNvPr>
          <p:cNvGrpSpPr/>
          <p:nvPr/>
        </p:nvGrpSpPr>
        <p:grpSpPr>
          <a:xfrm>
            <a:off x="4723416" y="1803948"/>
            <a:ext cx="6234084" cy="906070"/>
            <a:chOff x="3506672" y="115614"/>
            <a:chExt cx="6234084" cy="906070"/>
          </a:xfrm>
        </p:grpSpPr>
        <p:sp>
          <p:nvSpPr>
            <p:cNvPr id="49" name="Rectangle: Top Corners Rounded 48">
              <a:extLst>
                <a:ext uri="{FF2B5EF4-FFF2-40B4-BE49-F238E27FC236}">
                  <a16:creationId xmlns:a16="http://schemas.microsoft.com/office/drawing/2014/main" id="{1C3D841B-4B87-5D76-B687-8B9859170DFE}"/>
                </a:ext>
              </a:extLst>
            </p:cNvPr>
            <p:cNvSpPr/>
            <p:nvPr/>
          </p:nvSpPr>
          <p:spPr>
            <a:xfrm rot="5400000">
              <a:off x="6170679" y="-2548393"/>
              <a:ext cx="906070" cy="6234084"/>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0" name="Rectangle: Top Corners Rounded 4">
              <a:extLst>
                <a:ext uri="{FF2B5EF4-FFF2-40B4-BE49-F238E27FC236}">
                  <a16:creationId xmlns:a16="http://schemas.microsoft.com/office/drawing/2014/main" id="{F1B4BE86-2610-A638-9DFB-88BCD39950BB}"/>
                </a:ext>
              </a:extLst>
            </p:cNvPr>
            <p:cNvSpPr txBox="1"/>
            <p:nvPr/>
          </p:nvSpPr>
          <p:spPr>
            <a:xfrm>
              <a:off x="3506673" y="159844"/>
              <a:ext cx="6189853" cy="817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Strengthen the Sandwell Better Mental Health partnership to implement the action plan</a:t>
              </a:r>
            </a:p>
            <a:p>
              <a:pPr marL="114300" lvl="1" indent="-114300" algn="l" defTabSz="577850">
                <a:lnSpc>
                  <a:spcPct val="90000"/>
                </a:lnSpc>
                <a:spcBef>
                  <a:spcPct val="0"/>
                </a:spcBef>
                <a:spcAft>
                  <a:spcPct val="15000"/>
                </a:spcAft>
                <a:buChar char="•"/>
              </a:pPr>
              <a:r>
                <a:rPr lang="en-GB" sz="1300" kern="1200" dirty="0"/>
                <a:t>Work with Black Country NHS MH Trust on place-based compact</a:t>
              </a:r>
            </a:p>
            <a:p>
              <a:pPr marL="114300" lvl="1" indent="-114300" algn="l" defTabSz="577850">
                <a:lnSpc>
                  <a:spcPct val="90000"/>
                </a:lnSpc>
                <a:spcBef>
                  <a:spcPct val="0"/>
                </a:spcBef>
                <a:spcAft>
                  <a:spcPct val="15000"/>
                </a:spcAft>
                <a:buChar char="•"/>
              </a:pPr>
              <a:r>
                <a:rPr lang="en-GB" sz="1300" kern="1200" dirty="0"/>
                <a:t>Enhance the community wellbeing champions programme </a:t>
              </a:r>
            </a:p>
          </p:txBody>
        </p:sp>
      </p:grpSp>
      <p:grpSp>
        <p:nvGrpSpPr>
          <p:cNvPr id="28" name="Group 27">
            <a:extLst>
              <a:ext uri="{FF2B5EF4-FFF2-40B4-BE49-F238E27FC236}">
                <a16:creationId xmlns:a16="http://schemas.microsoft.com/office/drawing/2014/main" id="{0825F3F8-1DD9-81D0-95F8-0D5144D98B02}"/>
              </a:ext>
            </a:extLst>
          </p:cNvPr>
          <p:cNvGrpSpPr/>
          <p:nvPr/>
        </p:nvGrpSpPr>
        <p:grpSpPr>
          <a:xfrm>
            <a:off x="1216744" y="1690688"/>
            <a:ext cx="3506672" cy="1132588"/>
            <a:chOff x="0" y="2354"/>
            <a:chExt cx="3506672" cy="1132588"/>
          </a:xfrm>
        </p:grpSpPr>
        <p:sp>
          <p:nvSpPr>
            <p:cNvPr id="47" name="Rectangle: Rounded Corners 46">
              <a:extLst>
                <a:ext uri="{FF2B5EF4-FFF2-40B4-BE49-F238E27FC236}">
                  <a16:creationId xmlns:a16="http://schemas.microsoft.com/office/drawing/2014/main" id="{1BC6F99C-A316-2C70-A25F-485232D16AED}"/>
                </a:ext>
              </a:extLst>
            </p:cNvPr>
            <p:cNvSpPr/>
            <p:nvPr/>
          </p:nvSpPr>
          <p:spPr>
            <a:xfrm>
              <a:off x="0" y="2354"/>
              <a:ext cx="3506672" cy="1132588"/>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a:p>
          </p:txBody>
        </p:sp>
        <p:sp>
          <p:nvSpPr>
            <p:cNvPr id="48" name="Rectangle: Rounded Corners 6">
              <a:extLst>
                <a:ext uri="{FF2B5EF4-FFF2-40B4-BE49-F238E27FC236}">
                  <a16:creationId xmlns:a16="http://schemas.microsoft.com/office/drawing/2014/main" id="{F62E98EA-5FDA-02FE-7120-470095F01FE5}"/>
                </a:ext>
              </a:extLst>
            </p:cNvPr>
            <p:cNvSpPr txBox="1"/>
            <p:nvPr/>
          </p:nvSpPr>
          <p:spPr>
            <a:xfrm>
              <a:off x="55288" y="57642"/>
              <a:ext cx="3396096" cy="102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Working with partners </a:t>
              </a:r>
            </a:p>
          </p:txBody>
        </p:sp>
      </p:grpSp>
      <p:grpSp>
        <p:nvGrpSpPr>
          <p:cNvPr id="29" name="Group 28">
            <a:extLst>
              <a:ext uri="{FF2B5EF4-FFF2-40B4-BE49-F238E27FC236}">
                <a16:creationId xmlns:a16="http://schemas.microsoft.com/office/drawing/2014/main" id="{0D11058A-8636-0D96-2633-B4DD2135C5F0}"/>
              </a:ext>
            </a:extLst>
          </p:cNvPr>
          <p:cNvGrpSpPr/>
          <p:nvPr/>
        </p:nvGrpSpPr>
        <p:grpSpPr>
          <a:xfrm>
            <a:off x="4723416" y="2993166"/>
            <a:ext cx="6234084" cy="906070"/>
            <a:chOff x="3506672" y="1304832"/>
            <a:chExt cx="6234084" cy="906070"/>
          </a:xfrm>
        </p:grpSpPr>
        <p:sp>
          <p:nvSpPr>
            <p:cNvPr id="45" name="Rectangle: Top Corners Rounded 44">
              <a:extLst>
                <a:ext uri="{FF2B5EF4-FFF2-40B4-BE49-F238E27FC236}">
                  <a16:creationId xmlns:a16="http://schemas.microsoft.com/office/drawing/2014/main" id="{3F67253F-55C1-FB21-3A1E-89207B1BF402}"/>
                </a:ext>
              </a:extLst>
            </p:cNvPr>
            <p:cNvSpPr/>
            <p:nvPr/>
          </p:nvSpPr>
          <p:spPr>
            <a:xfrm rot="5400000">
              <a:off x="6170679" y="-1359175"/>
              <a:ext cx="906070" cy="6234084"/>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6" name="Rectangle: Top Corners Rounded 8">
              <a:extLst>
                <a:ext uri="{FF2B5EF4-FFF2-40B4-BE49-F238E27FC236}">
                  <a16:creationId xmlns:a16="http://schemas.microsoft.com/office/drawing/2014/main" id="{11EAF516-A423-815B-8D97-FAE10E26B478}"/>
                </a:ext>
              </a:extLst>
            </p:cNvPr>
            <p:cNvSpPr txBox="1"/>
            <p:nvPr/>
          </p:nvSpPr>
          <p:spPr>
            <a:xfrm>
              <a:off x="3506673" y="1349062"/>
              <a:ext cx="6189853" cy="817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Continue with training offer to Sandwell communities and workforce </a:t>
              </a:r>
            </a:p>
            <a:p>
              <a:pPr marL="114300" lvl="1" indent="-114300" algn="l" defTabSz="577850">
                <a:lnSpc>
                  <a:spcPct val="90000"/>
                </a:lnSpc>
                <a:spcBef>
                  <a:spcPct val="0"/>
                </a:spcBef>
                <a:spcAft>
                  <a:spcPct val="15000"/>
                </a:spcAft>
                <a:buChar char="•"/>
              </a:pPr>
              <a:r>
                <a:rPr lang="en-GB" sz="1300" kern="1200" dirty="0"/>
                <a:t>New stage of communications campaign to reduce stigma and increase help-seeking </a:t>
              </a:r>
            </a:p>
          </p:txBody>
        </p:sp>
      </p:grpSp>
      <p:grpSp>
        <p:nvGrpSpPr>
          <p:cNvPr id="30" name="Group 29">
            <a:extLst>
              <a:ext uri="{FF2B5EF4-FFF2-40B4-BE49-F238E27FC236}">
                <a16:creationId xmlns:a16="http://schemas.microsoft.com/office/drawing/2014/main" id="{70DCF773-D2D9-F38C-339B-023498D85047}"/>
              </a:ext>
            </a:extLst>
          </p:cNvPr>
          <p:cNvGrpSpPr/>
          <p:nvPr/>
        </p:nvGrpSpPr>
        <p:grpSpPr>
          <a:xfrm>
            <a:off x="1216744" y="2879906"/>
            <a:ext cx="3506672" cy="1132588"/>
            <a:chOff x="0" y="1191572"/>
            <a:chExt cx="3506672" cy="1132588"/>
          </a:xfrm>
        </p:grpSpPr>
        <p:sp>
          <p:nvSpPr>
            <p:cNvPr id="43" name="Rectangle: Rounded Corners 42">
              <a:extLst>
                <a:ext uri="{FF2B5EF4-FFF2-40B4-BE49-F238E27FC236}">
                  <a16:creationId xmlns:a16="http://schemas.microsoft.com/office/drawing/2014/main" id="{D4BD323F-2AE7-CD94-8231-B6FD12E872C6}"/>
                </a:ext>
              </a:extLst>
            </p:cNvPr>
            <p:cNvSpPr/>
            <p:nvPr/>
          </p:nvSpPr>
          <p:spPr>
            <a:xfrm>
              <a:off x="0" y="1191572"/>
              <a:ext cx="3506672" cy="1132588"/>
            </a:xfrm>
            <a:prstGeom prst="roundRect">
              <a:avLst/>
            </a:prstGeom>
          </p:spPr>
          <p:style>
            <a:lnRef idx="2">
              <a:schemeClr val="lt1">
                <a:hueOff val="0"/>
                <a:satOff val="0"/>
                <a:lumOff val="0"/>
                <a:alphaOff val="0"/>
              </a:schemeClr>
            </a:lnRef>
            <a:fillRef idx="1">
              <a:schemeClr val="accent2">
                <a:shade val="80000"/>
                <a:hueOff val="-160472"/>
                <a:satOff val="3389"/>
                <a:lumOff val="9027"/>
                <a:alphaOff val="0"/>
              </a:schemeClr>
            </a:fillRef>
            <a:effectRef idx="0">
              <a:schemeClr val="accent2">
                <a:shade val="80000"/>
                <a:hueOff val="-160472"/>
                <a:satOff val="3389"/>
                <a:lumOff val="9027"/>
                <a:alphaOff val="0"/>
              </a:schemeClr>
            </a:effectRef>
            <a:fontRef idx="minor">
              <a:schemeClr val="lt1"/>
            </a:fontRef>
          </p:style>
          <p:txBody>
            <a:bodyPr/>
            <a:lstStyle/>
            <a:p>
              <a:endParaRPr lang="en-GB"/>
            </a:p>
          </p:txBody>
        </p:sp>
        <p:sp>
          <p:nvSpPr>
            <p:cNvPr id="44" name="Rectangle: Rounded Corners 10">
              <a:extLst>
                <a:ext uri="{FF2B5EF4-FFF2-40B4-BE49-F238E27FC236}">
                  <a16:creationId xmlns:a16="http://schemas.microsoft.com/office/drawing/2014/main" id="{771764DD-C65C-32BA-66E0-8E59010B45F2}"/>
                </a:ext>
              </a:extLst>
            </p:cNvPr>
            <p:cNvSpPr txBox="1"/>
            <p:nvPr/>
          </p:nvSpPr>
          <p:spPr>
            <a:xfrm>
              <a:off x="55288" y="1246860"/>
              <a:ext cx="3396096" cy="102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Promoting wellbeing </a:t>
              </a:r>
            </a:p>
          </p:txBody>
        </p:sp>
      </p:grpSp>
      <p:grpSp>
        <p:nvGrpSpPr>
          <p:cNvPr id="31" name="Group 30">
            <a:extLst>
              <a:ext uri="{FF2B5EF4-FFF2-40B4-BE49-F238E27FC236}">
                <a16:creationId xmlns:a16="http://schemas.microsoft.com/office/drawing/2014/main" id="{D5B3AE1E-39BF-EAF3-12C9-AC6EC1C1CCE2}"/>
              </a:ext>
            </a:extLst>
          </p:cNvPr>
          <p:cNvGrpSpPr/>
          <p:nvPr/>
        </p:nvGrpSpPr>
        <p:grpSpPr>
          <a:xfrm>
            <a:off x="4723416" y="4182383"/>
            <a:ext cx="6234084" cy="906070"/>
            <a:chOff x="3506672" y="2494049"/>
            <a:chExt cx="6234084" cy="906070"/>
          </a:xfrm>
        </p:grpSpPr>
        <p:sp>
          <p:nvSpPr>
            <p:cNvPr id="41" name="Rectangle: Top Corners Rounded 40">
              <a:extLst>
                <a:ext uri="{FF2B5EF4-FFF2-40B4-BE49-F238E27FC236}">
                  <a16:creationId xmlns:a16="http://schemas.microsoft.com/office/drawing/2014/main" id="{09869AA6-F944-91AC-3235-E741C56A0B0B}"/>
                </a:ext>
              </a:extLst>
            </p:cNvPr>
            <p:cNvSpPr/>
            <p:nvPr/>
          </p:nvSpPr>
          <p:spPr>
            <a:xfrm rot="5400000">
              <a:off x="6170679" y="-169958"/>
              <a:ext cx="906070" cy="6234084"/>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2" name="Rectangle: Top Corners Rounded 12">
              <a:extLst>
                <a:ext uri="{FF2B5EF4-FFF2-40B4-BE49-F238E27FC236}">
                  <a16:creationId xmlns:a16="http://schemas.microsoft.com/office/drawing/2014/main" id="{506E41B8-E6CA-F0D3-512A-C8D8E6C983EF}"/>
                </a:ext>
              </a:extLst>
            </p:cNvPr>
            <p:cNvSpPr txBox="1"/>
            <p:nvPr/>
          </p:nvSpPr>
          <p:spPr>
            <a:xfrm>
              <a:off x="3506673" y="2538279"/>
              <a:ext cx="6189853" cy="817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Co-produce a </a:t>
              </a:r>
              <a:r>
                <a:rPr lang="en-GB" sz="1300" b="1" kern="1200" dirty="0"/>
                <a:t>“What does good look like?” </a:t>
              </a:r>
              <a:r>
                <a:rPr lang="en-GB" sz="1300" kern="1200" dirty="0"/>
                <a:t>framework to inform community offer </a:t>
              </a:r>
            </a:p>
            <a:p>
              <a:pPr marL="114300" lvl="1" indent="-114300" algn="l" defTabSz="577850">
                <a:lnSpc>
                  <a:spcPct val="90000"/>
                </a:lnSpc>
                <a:spcBef>
                  <a:spcPct val="0"/>
                </a:spcBef>
                <a:spcAft>
                  <a:spcPct val="15000"/>
                </a:spcAft>
                <a:buChar char="•"/>
              </a:pPr>
              <a:r>
                <a:rPr lang="en-GB" sz="1300" kern="1200" dirty="0"/>
                <a:t>Ensure a sustainable community prevention offer for Sandwell</a:t>
              </a:r>
            </a:p>
            <a:p>
              <a:pPr marL="114300" lvl="1" indent="-114300" algn="l" defTabSz="577850">
                <a:lnSpc>
                  <a:spcPct val="90000"/>
                </a:lnSpc>
                <a:spcBef>
                  <a:spcPct val="0"/>
                </a:spcBef>
                <a:spcAft>
                  <a:spcPct val="15000"/>
                </a:spcAft>
                <a:buChar char="•"/>
              </a:pPr>
              <a:r>
                <a:rPr lang="en-GB" sz="1300" kern="1200" dirty="0"/>
                <a:t>Share best practice across partners to ensure high quality programmes available </a:t>
              </a:r>
            </a:p>
          </p:txBody>
        </p:sp>
      </p:grpSp>
      <p:grpSp>
        <p:nvGrpSpPr>
          <p:cNvPr id="32" name="Group 31">
            <a:extLst>
              <a:ext uri="{FF2B5EF4-FFF2-40B4-BE49-F238E27FC236}">
                <a16:creationId xmlns:a16="http://schemas.microsoft.com/office/drawing/2014/main" id="{0D13E1E6-0643-D7FA-1499-7C21B01C259A}"/>
              </a:ext>
            </a:extLst>
          </p:cNvPr>
          <p:cNvGrpSpPr/>
          <p:nvPr/>
        </p:nvGrpSpPr>
        <p:grpSpPr>
          <a:xfrm>
            <a:off x="1216744" y="4069123"/>
            <a:ext cx="3506672" cy="1132588"/>
            <a:chOff x="0" y="2380789"/>
            <a:chExt cx="3506672" cy="1132588"/>
          </a:xfrm>
        </p:grpSpPr>
        <p:sp>
          <p:nvSpPr>
            <p:cNvPr id="39" name="Rectangle: Rounded Corners 38">
              <a:extLst>
                <a:ext uri="{FF2B5EF4-FFF2-40B4-BE49-F238E27FC236}">
                  <a16:creationId xmlns:a16="http://schemas.microsoft.com/office/drawing/2014/main" id="{8AA24EBF-E554-52C0-42A7-02ADDCF23E46}"/>
                </a:ext>
              </a:extLst>
            </p:cNvPr>
            <p:cNvSpPr/>
            <p:nvPr/>
          </p:nvSpPr>
          <p:spPr>
            <a:xfrm>
              <a:off x="0" y="2380789"/>
              <a:ext cx="3506672" cy="1132588"/>
            </a:xfrm>
            <a:prstGeom prst="roundRect">
              <a:avLst/>
            </a:prstGeom>
          </p:spPr>
          <p:style>
            <a:lnRef idx="2">
              <a:schemeClr val="lt1">
                <a:hueOff val="0"/>
                <a:satOff val="0"/>
                <a:lumOff val="0"/>
                <a:alphaOff val="0"/>
              </a:schemeClr>
            </a:lnRef>
            <a:fillRef idx="1">
              <a:schemeClr val="accent2">
                <a:shade val="80000"/>
                <a:hueOff val="-320943"/>
                <a:satOff val="6777"/>
                <a:lumOff val="18054"/>
                <a:alphaOff val="0"/>
              </a:schemeClr>
            </a:fillRef>
            <a:effectRef idx="0">
              <a:schemeClr val="accent2">
                <a:shade val="80000"/>
                <a:hueOff val="-320943"/>
                <a:satOff val="6777"/>
                <a:lumOff val="18054"/>
                <a:alphaOff val="0"/>
              </a:schemeClr>
            </a:effectRef>
            <a:fontRef idx="minor">
              <a:schemeClr val="lt1"/>
            </a:fontRef>
          </p:style>
          <p:txBody>
            <a:bodyPr/>
            <a:lstStyle/>
            <a:p>
              <a:endParaRPr lang="en-GB"/>
            </a:p>
          </p:txBody>
        </p:sp>
        <p:sp>
          <p:nvSpPr>
            <p:cNvPr id="40" name="Rectangle: Rounded Corners 14">
              <a:extLst>
                <a:ext uri="{FF2B5EF4-FFF2-40B4-BE49-F238E27FC236}">
                  <a16:creationId xmlns:a16="http://schemas.microsoft.com/office/drawing/2014/main" id="{F592193E-0D04-18F3-3BA8-8D5C37ECD5C5}"/>
                </a:ext>
              </a:extLst>
            </p:cNvPr>
            <p:cNvSpPr txBox="1"/>
            <p:nvPr/>
          </p:nvSpPr>
          <p:spPr>
            <a:xfrm>
              <a:off x="55288" y="2436077"/>
              <a:ext cx="3396096" cy="102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Supporting community-based solutions 	</a:t>
              </a:r>
            </a:p>
          </p:txBody>
        </p:sp>
      </p:grpSp>
      <p:grpSp>
        <p:nvGrpSpPr>
          <p:cNvPr id="33" name="Group 32">
            <a:extLst>
              <a:ext uri="{FF2B5EF4-FFF2-40B4-BE49-F238E27FC236}">
                <a16:creationId xmlns:a16="http://schemas.microsoft.com/office/drawing/2014/main" id="{922AE38A-8A4A-9A81-CB03-A019E54538E3}"/>
              </a:ext>
            </a:extLst>
          </p:cNvPr>
          <p:cNvGrpSpPr/>
          <p:nvPr/>
        </p:nvGrpSpPr>
        <p:grpSpPr>
          <a:xfrm>
            <a:off x="4723416" y="5371599"/>
            <a:ext cx="6234084" cy="906070"/>
            <a:chOff x="3506672" y="3683265"/>
            <a:chExt cx="6234084" cy="906070"/>
          </a:xfrm>
        </p:grpSpPr>
        <p:sp>
          <p:nvSpPr>
            <p:cNvPr id="37" name="Rectangle: Top Corners Rounded 36">
              <a:extLst>
                <a:ext uri="{FF2B5EF4-FFF2-40B4-BE49-F238E27FC236}">
                  <a16:creationId xmlns:a16="http://schemas.microsoft.com/office/drawing/2014/main" id="{2E7A4CA8-3892-D284-8CAB-3E23D23902B9}"/>
                </a:ext>
              </a:extLst>
            </p:cNvPr>
            <p:cNvSpPr/>
            <p:nvPr/>
          </p:nvSpPr>
          <p:spPr>
            <a:xfrm rot="5400000">
              <a:off x="6170679" y="1019258"/>
              <a:ext cx="906070" cy="6234084"/>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8" name="Rectangle: Top Corners Rounded 16">
              <a:extLst>
                <a:ext uri="{FF2B5EF4-FFF2-40B4-BE49-F238E27FC236}">
                  <a16:creationId xmlns:a16="http://schemas.microsoft.com/office/drawing/2014/main" id="{C3BB02E1-6292-63CB-05ED-6BB10194CB9C}"/>
                </a:ext>
              </a:extLst>
            </p:cNvPr>
            <p:cNvSpPr txBox="1"/>
            <p:nvPr/>
          </p:nvSpPr>
          <p:spPr>
            <a:xfrm>
              <a:off x="3506673" y="3727496"/>
              <a:ext cx="6189853" cy="8176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Support partners to implement programmes for: Children and Young People, Faith communities, Better Lives for Carers, physical activity for those with Severe Mental Illness, bereavement support, and those who are underserved by MH services</a:t>
              </a:r>
            </a:p>
          </p:txBody>
        </p:sp>
      </p:grpSp>
      <p:grpSp>
        <p:nvGrpSpPr>
          <p:cNvPr id="34" name="Group 33">
            <a:extLst>
              <a:ext uri="{FF2B5EF4-FFF2-40B4-BE49-F238E27FC236}">
                <a16:creationId xmlns:a16="http://schemas.microsoft.com/office/drawing/2014/main" id="{229865D3-49A5-1056-1DB2-227A32C6C493}"/>
              </a:ext>
            </a:extLst>
          </p:cNvPr>
          <p:cNvGrpSpPr/>
          <p:nvPr/>
        </p:nvGrpSpPr>
        <p:grpSpPr>
          <a:xfrm>
            <a:off x="1216744" y="5258341"/>
            <a:ext cx="3506672" cy="1132588"/>
            <a:chOff x="0" y="3570007"/>
            <a:chExt cx="3506672" cy="1132588"/>
          </a:xfrm>
        </p:grpSpPr>
        <p:sp>
          <p:nvSpPr>
            <p:cNvPr id="35" name="Rectangle: Rounded Corners 34">
              <a:extLst>
                <a:ext uri="{FF2B5EF4-FFF2-40B4-BE49-F238E27FC236}">
                  <a16:creationId xmlns:a16="http://schemas.microsoft.com/office/drawing/2014/main" id="{0692238C-EE36-38BB-A39E-D2D300F8A0B1}"/>
                </a:ext>
              </a:extLst>
            </p:cNvPr>
            <p:cNvSpPr/>
            <p:nvPr/>
          </p:nvSpPr>
          <p:spPr>
            <a:xfrm>
              <a:off x="0" y="3570007"/>
              <a:ext cx="3506672" cy="1132588"/>
            </a:xfrm>
            <a:prstGeom prst="roundRect">
              <a:avLst/>
            </a:prstGeom>
          </p:spPr>
          <p:style>
            <a:lnRef idx="2">
              <a:schemeClr val="lt1">
                <a:hueOff val="0"/>
                <a:satOff val="0"/>
                <a:lumOff val="0"/>
                <a:alphaOff val="0"/>
              </a:schemeClr>
            </a:lnRef>
            <a:fillRef idx="1">
              <a:schemeClr val="accent2">
                <a:shade val="80000"/>
                <a:hueOff val="-481415"/>
                <a:satOff val="10166"/>
                <a:lumOff val="27081"/>
                <a:alphaOff val="0"/>
              </a:schemeClr>
            </a:fillRef>
            <a:effectRef idx="0">
              <a:schemeClr val="accent2">
                <a:shade val="80000"/>
                <a:hueOff val="-481415"/>
                <a:satOff val="10166"/>
                <a:lumOff val="27081"/>
                <a:alphaOff val="0"/>
              </a:schemeClr>
            </a:effectRef>
            <a:fontRef idx="minor">
              <a:schemeClr val="lt1"/>
            </a:fontRef>
          </p:style>
          <p:txBody>
            <a:bodyPr/>
            <a:lstStyle/>
            <a:p>
              <a:endParaRPr lang="en-GB"/>
            </a:p>
          </p:txBody>
        </p:sp>
        <p:sp>
          <p:nvSpPr>
            <p:cNvPr id="36" name="Rectangle: Rounded Corners 18">
              <a:extLst>
                <a:ext uri="{FF2B5EF4-FFF2-40B4-BE49-F238E27FC236}">
                  <a16:creationId xmlns:a16="http://schemas.microsoft.com/office/drawing/2014/main" id="{70EF9CAA-5C00-6E45-53A5-21B1DC53CA06}"/>
                </a:ext>
              </a:extLst>
            </p:cNvPr>
            <p:cNvSpPr txBox="1"/>
            <p:nvPr/>
          </p:nvSpPr>
          <p:spPr>
            <a:xfrm>
              <a:off x="55288" y="3625295"/>
              <a:ext cx="3396096" cy="1022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Targeted support</a:t>
              </a:r>
            </a:p>
          </p:txBody>
        </p:sp>
      </p:grpSp>
    </p:spTree>
    <p:extLst>
      <p:ext uri="{BB962C8B-B14F-4D97-AF65-F5344CB8AC3E}">
        <p14:creationId xmlns:p14="http://schemas.microsoft.com/office/powerpoint/2010/main" val="121772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B55A-82AA-55D2-4D80-8A60F97EAC9C}"/>
              </a:ext>
            </a:extLst>
          </p:cNvPr>
          <p:cNvSpPr>
            <a:spLocks noGrp="1"/>
          </p:cNvSpPr>
          <p:nvPr>
            <p:ph type="ctrTitle"/>
          </p:nvPr>
        </p:nvSpPr>
        <p:spPr/>
        <p:txBody>
          <a:bodyPr/>
          <a:lstStyle/>
          <a:p>
            <a:pPr algn="l"/>
            <a:r>
              <a:rPr lang="en-GB" sz="6000" dirty="0">
                <a:solidFill>
                  <a:srgbClr val="7030A0"/>
                </a:solidFill>
                <a:cs typeface="Calibri Light"/>
              </a:rPr>
              <a:t>Thank you for listening</a:t>
            </a:r>
            <a:br>
              <a:rPr lang="en-GB" sz="6000" dirty="0">
                <a:solidFill>
                  <a:srgbClr val="7030A0"/>
                </a:solidFill>
                <a:cs typeface="Calibri Light"/>
              </a:rPr>
            </a:br>
            <a:endParaRPr lang="en-GB" dirty="0"/>
          </a:p>
        </p:txBody>
      </p:sp>
      <p:sp>
        <p:nvSpPr>
          <p:cNvPr id="3" name="Subtitle 2">
            <a:extLst>
              <a:ext uri="{FF2B5EF4-FFF2-40B4-BE49-F238E27FC236}">
                <a16:creationId xmlns:a16="http://schemas.microsoft.com/office/drawing/2014/main" id="{97C0B415-8112-AC0E-2DAF-C612A1FDF968}"/>
              </a:ext>
            </a:extLst>
          </p:cNvPr>
          <p:cNvSpPr>
            <a:spLocks noGrp="1"/>
          </p:cNvSpPr>
          <p:nvPr>
            <p:ph type="subTitle" idx="1"/>
          </p:nvPr>
        </p:nvSpPr>
        <p:spPr/>
        <p:txBody>
          <a:bodyPr>
            <a:normAutofit lnSpcReduction="10000"/>
          </a:bodyPr>
          <a:lstStyle/>
          <a:p>
            <a:pPr algn="l"/>
            <a:r>
              <a:rPr lang="en-GB" sz="2400" dirty="0">
                <a:solidFill>
                  <a:srgbClr val="7030A0"/>
                </a:solidFill>
                <a:cs typeface="Calibri Light"/>
              </a:rPr>
              <a:t>Kate Hickman – Vulnerable Groups Programme Manager</a:t>
            </a:r>
            <a:br>
              <a:rPr lang="en-GB" sz="2400" dirty="0">
                <a:solidFill>
                  <a:srgbClr val="7030A0"/>
                </a:solidFill>
                <a:cs typeface="Calibri Light"/>
              </a:rPr>
            </a:br>
            <a:r>
              <a:rPr lang="en-GB" sz="2400" dirty="0">
                <a:solidFill>
                  <a:srgbClr val="7030A0"/>
                </a:solidFill>
                <a:cs typeface="Calibri Light"/>
                <a:hlinkClick r:id="rId2"/>
              </a:rPr>
              <a:t>Kathryn_Hickman@sandwell.gov.uk</a:t>
            </a:r>
            <a:r>
              <a:rPr lang="en-GB" sz="2400" dirty="0">
                <a:solidFill>
                  <a:srgbClr val="7030A0"/>
                </a:solidFill>
                <a:cs typeface="Calibri Light"/>
              </a:rPr>
              <a:t> </a:t>
            </a:r>
            <a:br>
              <a:rPr lang="en-GB" sz="2400" dirty="0">
                <a:solidFill>
                  <a:srgbClr val="7030A0"/>
                </a:solidFill>
                <a:cs typeface="Calibri Light"/>
              </a:rPr>
            </a:br>
            <a:br>
              <a:rPr lang="en-GB" sz="2400" dirty="0">
                <a:solidFill>
                  <a:srgbClr val="7030A0"/>
                </a:solidFill>
                <a:cs typeface="Calibri Light"/>
              </a:rPr>
            </a:br>
            <a:r>
              <a:rPr lang="en-GB" sz="2400" dirty="0">
                <a:solidFill>
                  <a:srgbClr val="7030A0"/>
                </a:solidFill>
                <a:cs typeface="Calibri Light"/>
              </a:rPr>
              <a:t>Anna Blennerhassett – Consultant in Public Health</a:t>
            </a:r>
            <a:br>
              <a:rPr lang="en-GB" sz="2400" dirty="0">
                <a:solidFill>
                  <a:srgbClr val="7030A0"/>
                </a:solidFill>
                <a:cs typeface="Calibri Light"/>
              </a:rPr>
            </a:br>
            <a:r>
              <a:rPr lang="en-GB" sz="2400" dirty="0">
                <a:solidFill>
                  <a:srgbClr val="7030A0"/>
                </a:solidFill>
                <a:cs typeface="Calibri Light"/>
                <a:hlinkClick r:id="rId3"/>
              </a:rPr>
              <a:t>Anna_Blennerhassett@sandwell.gov.uk</a:t>
            </a:r>
            <a:endParaRPr lang="en-GB" dirty="0"/>
          </a:p>
        </p:txBody>
      </p:sp>
    </p:spTree>
    <p:extLst>
      <p:ext uri="{BB962C8B-B14F-4D97-AF65-F5344CB8AC3E}">
        <p14:creationId xmlns:p14="http://schemas.microsoft.com/office/powerpoint/2010/main" val="324531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F8ED-3BD3-20B8-B022-00CC585AFAB0}"/>
              </a:ext>
            </a:extLst>
          </p:cNvPr>
          <p:cNvSpPr>
            <a:spLocks noGrp="1"/>
          </p:cNvSpPr>
          <p:nvPr>
            <p:ph type="title"/>
          </p:nvPr>
        </p:nvSpPr>
        <p:spPr/>
        <p:txBody>
          <a:bodyPr/>
          <a:lstStyle/>
          <a:p>
            <a:r>
              <a:rPr lang="en-GB" dirty="0">
                <a:solidFill>
                  <a:srgbClr val="7030A0"/>
                </a:solidFill>
              </a:rPr>
              <a:t>Overview</a:t>
            </a:r>
            <a:endParaRPr lang="en-GB" dirty="0"/>
          </a:p>
        </p:txBody>
      </p:sp>
      <p:sp>
        <p:nvSpPr>
          <p:cNvPr id="3" name="Content Placeholder 6">
            <a:extLst>
              <a:ext uri="{FF2B5EF4-FFF2-40B4-BE49-F238E27FC236}">
                <a16:creationId xmlns:a16="http://schemas.microsoft.com/office/drawing/2014/main" id="{72C39FF1-9C6C-2A41-FAFB-7F9EF44AE8BA}"/>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Calibri"/>
                <a:cs typeface="Calibri"/>
              </a:rPr>
              <a:t>Summary of Strategy Development</a:t>
            </a:r>
          </a:p>
          <a:p>
            <a:r>
              <a:rPr lang="en-GB">
                <a:ea typeface="Calibri"/>
                <a:cs typeface="Calibri"/>
              </a:rPr>
              <a:t>Consultation</a:t>
            </a:r>
          </a:p>
          <a:p>
            <a:r>
              <a:rPr lang="en-GB">
                <a:ea typeface="Calibri"/>
                <a:cs typeface="Calibri"/>
              </a:rPr>
              <a:t>Impact of Consultation</a:t>
            </a:r>
          </a:p>
          <a:p>
            <a:r>
              <a:rPr lang="en-GB">
                <a:ea typeface="Calibri"/>
                <a:cs typeface="Calibri"/>
              </a:rPr>
              <a:t>Recommendations</a:t>
            </a:r>
          </a:p>
          <a:p>
            <a:r>
              <a:rPr lang="en-GB">
                <a:ea typeface="Calibri"/>
                <a:cs typeface="Calibri"/>
              </a:rPr>
              <a:t>Action Plan</a:t>
            </a:r>
          </a:p>
          <a:p>
            <a:endParaRPr lang="en-GB">
              <a:ea typeface="Calibri"/>
              <a:cs typeface="Calibri"/>
            </a:endParaRPr>
          </a:p>
          <a:p>
            <a:endParaRPr lang="en-GB" sz="2600" dirty="0">
              <a:ea typeface="Calibri"/>
              <a:cs typeface="Calibri"/>
            </a:endParaRPr>
          </a:p>
        </p:txBody>
      </p:sp>
    </p:spTree>
    <p:extLst>
      <p:ext uri="{BB962C8B-B14F-4D97-AF65-F5344CB8AC3E}">
        <p14:creationId xmlns:p14="http://schemas.microsoft.com/office/powerpoint/2010/main" val="323478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689B0CD-676B-BE77-FCB7-455B239A6FD5}"/>
              </a:ext>
            </a:extLst>
          </p:cNvPr>
          <p:cNvSpPr txBox="1">
            <a:spLocks/>
          </p:cNvSpPr>
          <p:nvPr/>
        </p:nvSpPr>
        <p:spPr>
          <a:xfrm>
            <a:off x="488917" y="500062"/>
            <a:ext cx="97407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7030A0"/>
                </a:solidFill>
              </a:rPr>
              <a:t>Summary of Strategy Development</a:t>
            </a:r>
            <a:endParaRPr lang="en-GB" dirty="0">
              <a:solidFill>
                <a:srgbClr val="7030A0"/>
              </a:solidFill>
              <a:ea typeface="Calibri Light"/>
              <a:cs typeface="Calibri Light"/>
            </a:endParaRPr>
          </a:p>
        </p:txBody>
      </p:sp>
      <p:sp>
        <p:nvSpPr>
          <p:cNvPr id="4" name="Content Placeholder 6">
            <a:extLst>
              <a:ext uri="{FF2B5EF4-FFF2-40B4-BE49-F238E27FC236}">
                <a16:creationId xmlns:a16="http://schemas.microsoft.com/office/drawing/2014/main" id="{F663865B-4028-8AA2-9973-EF8D2C9463A1}"/>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a:solidFill>
                  <a:srgbClr val="7030A0"/>
                </a:solidFill>
                <a:ea typeface="Calibri"/>
                <a:cs typeface="Calibri"/>
              </a:rPr>
              <a:t>Sandwell MBC and partners have been developing this strategy for several years</a:t>
            </a:r>
            <a:endParaRPr lang="en-GB" sz="2600" i="1">
              <a:solidFill>
                <a:srgbClr val="7030A0"/>
              </a:solidFill>
              <a:ea typeface="Calibri"/>
              <a:cs typeface="Calibri"/>
            </a:endParaRPr>
          </a:p>
          <a:p>
            <a:pPr lvl="1">
              <a:buFont typeface="Courier New" panose="020B0604020202020204" pitchFamily="34" charset="0"/>
              <a:buChar char="o"/>
            </a:pPr>
            <a:r>
              <a:rPr lang="en-GB" sz="2200">
                <a:ea typeface="Calibri"/>
                <a:cs typeface="Calibri"/>
              </a:rPr>
              <a:t>COVID 19 pandemic delayed progression – new needs assessment</a:t>
            </a:r>
          </a:p>
          <a:p>
            <a:pPr lvl="1">
              <a:buFont typeface="Courier New" panose="020B0604020202020204" pitchFamily="34" charset="0"/>
              <a:buChar char="o"/>
            </a:pPr>
            <a:r>
              <a:rPr lang="en-GB" sz="2200">
                <a:ea typeface="Calibri"/>
                <a:cs typeface="Calibri"/>
              </a:rPr>
              <a:t>Focus on improving population wellbeing and prevention of mental health issues</a:t>
            </a:r>
          </a:p>
          <a:p>
            <a:pPr lvl="1">
              <a:buFont typeface="Courier New" panose="020B0604020202020204" pitchFamily="34" charset="0"/>
              <a:buChar char="o"/>
            </a:pPr>
            <a:r>
              <a:rPr lang="en-GB" sz="2200">
                <a:ea typeface="Calibri"/>
                <a:cs typeface="Calibri"/>
              </a:rPr>
              <a:t>Partnership working key to delivery</a:t>
            </a:r>
          </a:p>
          <a:p>
            <a:pPr lvl="1">
              <a:buFont typeface="Courier New" panose="020B0604020202020204" pitchFamily="34" charset="0"/>
              <a:buChar char="o"/>
            </a:pPr>
            <a:endParaRPr lang="en-GB" sz="2200">
              <a:solidFill>
                <a:srgbClr val="7030A0"/>
              </a:solidFill>
              <a:ea typeface="Calibri"/>
              <a:cs typeface="Calibri"/>
            </a:endParaRPr>
          </a:p>
          <a:p>
            <a:r>
              <a:rPr lang="en-GB" sz="2600">
                <a:solidFill>
                  <a:srgbClr val="7030A0"/>
                </a:solidFill>
                <a:ea typeface="Calibri"/>
                <a:cs typeface="Calibri"/>
              </a:rPr>
              <a:t>Final draft approved for public consultation by HWBB September 2023</a:t>
            </a:r>
          </a:p>
          <a:p>
            <a:pPr lvl="1">
              <a:buFont typeface="Courier New" panose="020B0604020202020204" pitchFamily="34" charset="0"/>
              <a:buChar char="o"/>
            </a:pPr>
            <a:r>
              <a:rPr lang="en-GB" sz="2200">
                <a:ea typeface="Calibri"/>
                <a:cs typeface="Calibri"/>
              </a:rPr>
              <a:t>Consulted on Autumn/Winter 2023 across wide reach of organisations and people</a:t>
            </a:r>
          </a:p>
          <a:p>
            <a:pPr lvl="1">
              <a:buFont typeface="Courier New" panose="020B0604020202020204" pitchFamily="34" charset="0"/>
              <a:buChar char="o"/>
            </a:pPr>
            <a:r>
              <a:rPr lang="en-GB" sz="2200">
                <a:ea typeface="Calibri"/>
                <a:cs typeface="Calibri"/>
              </a:rPr>
              <a:t>Over 500 responses in total</a:t>
            </a:r>
          </a:p>
          <a:p>
            <a:pPr lvl="1">
              <a:buFont typeface="Courier New" panose="020B0604020202020204" pitchFamily="34" charset="0"/>
              <a:buChar char="o"/>
            </a:pPr>
            <a:r>
              <a:rPr lang="en-GB" sz="2200">
                <a:ea typeface="Calibri"/>
                <a:cs typeface="Calibri"/>
              </a:rPr>
              <a:t>Strong consensus for support with &gt;80% agreeing with recommendations</a:t>
            </a:r>
          </a:p>
          <a:p>
            <a:pPr marL="0" indent="0">
              <a:buFont typeface="Arial" panose="020B0604020202020204" pitchFamily="34" charset="0"/>
              <a:buNone/>
            </a:pPr>
            <a:endParaRPr lang="en-GB" sz="2600" dirty="0">
              <a:ea typeface="Calibri"/>
              <a:cs typeface="Calibri"/>
            </a:endParaRPr>
          </a:p>
        </p:txBody>
      </p:sp>
    </p:spTree>
    <p:extLst>
      <p:ext uri="{BB962C8B-B14F-4D97-AF65-F5344CB8AC3E}">
        <p14:creationId xmlns:p14="http://schemas.microsoft.com/office/powerpoint/2010/main" val="324126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78A0-301C-22C8-6D4A-9C43AFFE883B}"/>
              </a:ext>
            </a:extLst>
          </p:cNvPr>
          <p:cNvSpPr>
            <a:spLocks noGrp="1"/>
          </p:cNvSpPr>
          <p:nvPr>
            <p:ph type="title"/>
          </p:nvPr>
        </p:nvSpPr>
        <p:spPr/>
        <p:txBody>
          <a:bodyPr/>
          <a:lstStyle/>
          <a:p>
            <a:r>
              <a:rPr lang="en-GB" dirty="0">
                <a:solidFill>
                  <a:srgbClr val="7030A0"/>
                </a:solidFill>
                <a:ea typeface="Calibri Light"/>
                <a:cs typeface="Calibri Light"/>
              </a:rPr>
              <a:t>Data on Mental Health in Sandwell</a:t>
            </a:r>
            <a:endParaRPr lang="en-GB" dirty="0"/>
          </a:p>
        </p:txBody>
      </p:sp>
      <p:pic>
        <p:nvPicPr>
          <p:cNvPr id="3" name="Picture 2">
            <a:extLst>
              <a:ext uri="{FF2B5EF4-FFF2-40B4-BE49-F238E27FC236}">
                <a16:creationId xmlns:a16="http://schemas.microsoft.com/office/drawing/2014/main" id="{761DBB63-5005-988F-68D4-B6B9643FD0EA}"/>
              </a:ext>
            </a:extLst>
          </p:cNvPr>
          <p:cNvPicPr>
            <a:picLocks noChangeAspect="1"/>
          </p:cNvPicPr>
          <p:nvPr/>
        </p:nvPicPr>
        <p:blipFill>
          <a:blip r:embed="rId3"/>
          <a:stretch>
            <a:fillRect/>
          </a:stretch>
        </p:blipFill>
        <p:spPr>
          <a:xfrm>
            <a:off x="2312150" y="1690688"/>
            <a:ext cx="6649605" cy="4267063"/>
          </a:xfrm>
          <a:prstGeom prst="rect">
            <a:avLst/>
          </a:prstGeom>
          <a:ln>
            <a:solidFill>
              <a:schemeClr val="tx1"/>
            </a:solidFill>
          </a:ln>
        </p:spPr>
      </p:pic>
      <p:sp>
        <p:nvSpPr>
          <p:cNvPr id="4" name="TextBox 3">
            <a:extLst>
              <a:ext uri="{FF2B5EF4-FFF2-40B4-BE49-F238E27FC236}">
                <a16:creationId xmlns:a16="http://schemas.microsoft.com/office/drawing/2014/main" id="{E603E6AE-76D5-6AA4-AD49-A31076DE9426}"/>
              </a:ext>
            </a:extLst>
          </p:cNvPr>
          <p:cNvSpPr txBox="1"/>
          <p:nvPr/>
        </p:nvSpPr>
        <p:spPr>
          <a:xfrm>
            <a:off x="2520778" y="6042454"/>
            <a:ext cx="6440977" cy="338554"/>
          </a:xfrm>
          <a:prstGeom prst="rect">
            <a:avLst/>
          </a:prstGeom>
          <a:noFill/>
        </p:spPr>
        <p:txBody>
          <a:bodyPr wrap="square" rtlCol="0">
            <a:spAutoFit/>
          </a:bodyPr>
          <a:lstStyle/>
          <a:p>
            <a:pPr algn="r"/>
            <a:r>
              <a:rPr lang="en-GB" sz="1600" b="1" i="1" dirty="0"/>
              <a:t>Source: </a:t>
            </a:r>
            <a:r>
              <a:rPr lang="en-GB" sz="1600" i="1" dirty="0"/>
              <a:t>3.6 Mental Health. Chapter 3 Healthy Living. Sandwell JSNA</a:t>
            </a:r>
          </a:p>
        </p:txBody>
      </p:sp>
    </p:spTree>
    <p:extLst>
      <p:ext uri="{BB962C8B-B14F-4D97-AF65-F5344CB8AC3E}">
        <p14:creationId xmlns:p14="http://schemas.microsoft.com/office/powerpoint/2010/main" val="427143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BFB7-C956-3964-DEE5-D65F73EA9B9E}"/>
              </a:ext>
            </a:extLst>
          </p:cNvPr>
          <p:cNvSpPr>
            <a:spLocks noGrp="1"/>
          </p:cNvSpPr>
          <p:nvPr>
            <p:ph type="title"/>
          </p:nvPr>
        </p:nvSpPr>
        <p:spPr/>
        <p:txBody>
          <a:bodyPr/>
          <a:lstStyle/>
          <a:p>
            <a:r>
              <a:rPr lang="en-GB" dirty="0">
                <a:solidFill>
                  <a:srgbClr val="7030A0"/>
                </a:solidFill>
              </a:rPr>
              <a:t>Public Consultation</a:t>
            </a:r>
            <a:endParaRPr lang="en-GB" dirty="0"/>
          </a:p>
        </p:txBody>
      </p:sp>
      <p:sp>
        <p:nvSpPr>
          <p:cNvPr id="3" name="Content Placeholder 6">
            <a:extLst>
              <a:ext uri="{FF2B5EF4-FFF2-40B4-BE49-F238E27FC236}">
                <a16:creationId xmlns:a16="http://schemas.microsoft.com/office/drawing/2014/main" id="{73D57290-1B76-25DB-919E-A88D8A16B06F}"/>
              </a:ext>
            </a:extLst>
          </p:cNvPr>
          <p:cNvSpPr txBox="1">
            <a:spLocks/>
          </p:cNvSpPr>
          <p:nvPr/>
        </p:nvSpPr>
        <p:spPr>
          <a:xfrm>
            <a:off x="323296" y="1470518"/>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00050"/>
            <a:r>
              <a:rPr lang="en-GB" sz="2400">
                <a:ea typeface="Calibri"/>
                <a:cs typeface="Calibri"/>
              </a:rPr>
              <a:t>The public consultation was launched at a stakeholder event on 26</a:t>
            </a:r>
            <a:r>
              <a:rPr lang="en-GB" sz="2400" baseline="30000">
                <a:ea typeface="Calibri"/>
                <a:cs typeface="Calibri"/>
              </a:rPr>
              <a:t>th</a:t>
            </a:r>
            <a:r>
              <a:rPr lang="en-GB" sz="2400">
                <a:ea typeface="Calibri"/>
                <a:cs typeface="Calibri"/>
              </a:rPr>
              <a:t> September 2023 and ran until 13th December 2023.</a:t>
            </a:r>
            <a:endParaRPr lang="en-GB" sz="2400">
              <a:solidFill>
                <a:srgbClr val="808080"/>
              </a:solidFill>
              <a:ea typeface="Calibri"/>
              <a:cs typeface="Calibri"/>
            </a:endParaRPr>
          </a:p>
          <a:p>
            <a:pPr marL="685800" indent="-400050"/>
            <a:r>
              <a:rPr lang="en-GB" sz="2400">
                <a:ea typeface="Calibri"/>
                <a:cs typeface="Calibri"/>
              </a:rPr>
              <a:t>To ensure a wide reach for the consultation, we:</a:t>
            </a:r>
            <a:endParaRPr lang="en-US" sz="2400">
              <a:solidFill>
                <a:srgbClr val="808080"/>
              </a:solidFill>
              <a:ea typeface="Calibri"/>
              <a:cs typeface="Calibri"/>
            </a:endParaRPr>
          </a:p>
          <a:p>
            <a:pPr marL="1143000" lvl="1" indent="-400050">
              <a:buFont typeface="Courier New,monospace" panose="020B0604020202020204" pitchFamily="34" charset="0"/>
              <a:buChar char="o"/>
            </a:pPr>
            <a:r>
              <a:rPr lang="en-GB" sz="2200">
                <a:ea typeface="Calibri"/>
                <a:cs typeface="Calibri"/>
              </a:rPr>
              <a:t>Utilised the Sandwell Council online Consultation Hub</a:t>
            </a:r>
            <a:endParaRPr lang="en-US" sz="2200">
              <a:solidFill>
                <a:srgbClr val="808080"/>
              </a:solidFill>
              <a:ea typeface="Calibri"/>
              <a:cs typeface="Calibri"/>
            </a:endParaRPr>
          </a:p>
          <a:p>
            <a:pPr marL="1143000" lvl="1" indent="-400050">
              <a:buFont typeface="Courier New,monospace" panose="020B0604020202020204" pitchFamily="34" charset="0"/>
              <a:buChar char="o"/>
            </a:pPr>
            <a:r>
              <a:rPr lang="en-GB" sz="2200">
                <a:ea typeface="Calibri"/>
                <a:cs typeface="Calibri"/>
              </a:rPr>
              <a:t>Published consultation surveys (1 x residents and 1 x professional/organisations) and promoted widely across networks, partnerships and communication channels</a:t>
            </a:r>
            <a:endParaRPr lang="en-US" sz="2200">
              <a:solidFill>
                <a:srgbClr val="808080"/>
              </a:solidFill>
              <a:ea typeface="Calibri"/>
              <a:cs typeface="Calibri"/>
            </a:endParaRPr>
          </a:p>
          <a:p>
            <a:pPr marL="1143000" lvl="1" indent="-400050">
              <a:buFont typeface="Courier New,monospace" panose="020B0604020202020204" pitchFamily="34" charset="0"/>
              <a:buChar char="o"/>
            </a:pPr>
            <a:r>
              <a:rPr lang="en-GB" sz="2200">
                <a:ea typeface="Calibri"/>
                <a:cs typeface="Calibri"/>
              </a:rPr>
              <a:t>Provided translations in a range of languages (Punjabi, Bengali, Polish &amp; Urdu)</a:t>
            </a:r>
            <a:endParaRPr lang="en-US" sz="2200">
              <a:solidFill>
                <a:srgbClr val="808080"/>
              </a:solidFill>
              <a:ea typeface="Calibri"/>
              <a:cs typeface="Calibri"/>
            </a:endParaRPr>
          </a:p>
          <a:p>
            <a:pPr marL="1143000" lvl="1" indent="-400050">
              <a:buFont typeface="Courier New,monospace" panose="020B0604020202020204" pitchFamily="34" charset="0"/>
              <a:buChar char="o"/>
            </a:pPr>
            <a:r>
              <a:rPr lang="en-GB" sz="2200">
                <a:ea typeface="Calibri"/>
                <a:cs typeface="Calibri"/>
              </a:rPr>
              <a:t>Produced an accessible video explaining the priorities and key drivers of the strategy</a:t>
            </a:r>
            <a:endParaRPr lang="en-US" sz="2200">
              <a:solidFill>
                <a:srgbClr val="808080"/>
              </a:solidFill>
              <a:ea typeface="Calibri"/>
              <a:cs typeface="Calibri"/>
            </a:endParaRPr>
          </a:p>
          <a:p>
            <a:pPr marL="1143000" lvl="1" indent="-400050">
              <a:buFont typeface="Courier New,monospace" panose="020B0604020202020204" pitchFamily="34" charset="0"/>
              <a:buChar char="o"/>
            </a:pPr>
            <a:r>
              <a:rPr lang="en-GB" sz="2200">
                <a:ea typeface="Calibri"/>
                <a:cs typeface="Calibri"/>
              </a:rPr>
              <a:t>Grant funded community organisations to host consultation focus groups to reach as diverse a range of communities as possible</a:t>
            </a:r>
            <a:endParaRPr lang="en-US" sz="2200">
              <a:solidFill>
                <a:srgbClr val="808080"/>
              </a:solidFill>
              <a:ea typeface="Calibri"/>
              <a:cs typeface="Calibri"/>
            </a:endParaRPr>
          </a:p>
          <a:p>
            <a:endParaRPr lang="en-GB" sz="3600" dirty="0">
              <a:ea typeface="Calibri"/>
              <a:cs typeface="Calibri"/>
            </a:endParaRPr>
          </a:p>
        </p:txBody>
      </p:sp>
    </p:spTree>
    <p:extLst>
      <p:ext uri="{BB962C8B-B14F-4D97-AF65-F5344CB8AC3E}">
        <p14:creationId xmlns:p14="http://schemas.microsoft.com/office/powerpoint/2010/main" val="130749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9C64-68E6-AAD2-2477-784E89BBD44E}"/>
              </a:ext>
            </a:extLst>
          </p:cNvPr>
          <p:cNvSpPr>
            <a:spLocks noGrp="1"/>
          </p:cNvSpPr>
          <p:nvPr>
            <p:ph type="title"/>
          </p:nvPr>
        </p:nvSpPr>
        <p:spPr/>
        <p:txBody>
          <a:bodyPr/>
          <a:lstStyle/>
          <a:p>
            <a:r>
              <a:rPr lang="en-GB" dirty="0">
                <a:solidFill>
                  <a:srgbClr val="7030A0"/>
                </a:solidFill>
                <a:ea typeface="Calibri Light"/>
                <a:cs typeface="Calibri Light"/>
              </a:rPr>
              <a:t>Public Consultation: Engagement</a:t>
            </a:r>
            <a:endParaRPr lang="en-GB" dirty="0"/>
          </a:p>
        </p:txBody>
      </p:sp>
      <p:sp>
        <p:nvSpPr>
          <p:cNvPr id="3" name="Content Placeholder 6">
            <a:extLst>
              <a:ext uri="{FF2B5EF4-FFF2-40B4-BE49-F238E27FC236}">
                <a16:creationId xmlns:a16="http://schemas.microsoft.com/office/drawing/2014/main" id="{B6FF4DDD-11FC-83A8-DADB-D808FC3923D4}"/>
              </a:ext>
            </a:extLst>
          </p:cNvPr>
          <p:cNvSpPr txBox="1">
            <a:spLocks/>
          </p:cNvSpPr>
          <p:nvPr/>
        </p:nvSpPr>
        <p:spPr>
          <a:xfrm>
            <a:off x="642892" y="155929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Calibri"/>
                <a:cs typeface="Calibri"/>
              </a:rPr>
              <a:t>67 different organisations responded to the consultation</a:t>
            </a:r>
            <a:endParaRPr lang="en-US">
              <a:solidFill>
                <a:srgbClr val="808080"/>
              </a:solidFill>
              <a:ea typeface="Calibri"/>
              <a:cs typeface="Calibri"/>
            </a:endParaRPr>
          </a:p>
          <a:p>
            <a:r>
              <a:rPr lang="en-GB">
                <a:ea typeface="Calibri"/>
                <a:cs typeface="Calibri"/>
              </a:rPr>
              <a:t>Engaged with a variety of partners including West Midlands Police, SMBC, NHS, schools and a range of voluntary sector organisations incl. faith settings.</a:t>
            </a:r>
            <a:endParaRPr lang="en-GB">
              <a:solidFill>
                <a:srgbClr val="000000"/>
              </a:solidFill>
              <a:ea typeface="Calibri"/>
              <a:cs typeface="Calibri"/>
            </a:endParaRPr>
          </a:p>
          <a:p>
            <a:r>
              <a:rPr lang="en-GB">
                <a:ea typeface="Calibri"/>
                <a:cs typeface="Calibri"/>
              </a:rPr>
              <a:t>510 individuals completed the consultation</a:t>
            </a:r>
            <a:endParaRPr lang="en-US">
              <a:solidFill>
                <a:srgbClr val="808080"/>
              </a:solidFill>
              <a:ea typeface="Calibri"/>
              <a:cs typeface="Calibri"/>
            </a:endParaRPr>
          </a:p>
          <a:p>
            <a:r>
              <a:rPr lang="en-GB">
                <a:solidFill>
                  <a:srgbClr val="000000"/>
                </a:solidFill>
                <a:ea typeface="Calibri"/>
                <a:cs typeface="Calibri"/>
              </a:rPr>
              <a:t>This provided comprehensive feedback on content and recommendations</a:t>
            </a:r>
          </a:p>
          <a:p>
            <a:r>
              <a:rPr lang="en-GB">
                <a:solidFill>
                  <a:srgbClr val="000000"/>
                </a:solidFill>
                <a:ea typeface="Calibri"/>
                <a:cs typeface="Calibri"/>
              </a:rPr>
              <a:t>Also provided learning around accessibility and effective engagement with communities</a:t>
            </a:r>
            <a:endParaRPr lang="en-GB"/>
          </a:p>
          <a:p>
            <a:endParaRPr lang="en-GB" sz="3600" dirty="0">
              <a:ea typeface="Calibri"/>
              <a:cs typeface="Calibri"/>
            </a:endParaRPr>
          </a:p>
        </p:txBody>
      </p:sp>
    </p:spTree>
    <p:extLst>
      <p:ext uri="{BB962C8B-B14F-4D97-AF65-F5344CB8AC3E}">
        <p14:creationId xmlns:p14="http://schemas.microsoft.com/office/powerpoint/2010/main" val="362345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E964-9CD9-A7C6-C9CC-E1652EF406AB}"/>
              </a:ext>
            </a:extLst>
          </p:cNvPr>
          <p:cNvSpPr>
            <a:spLocks noGrp="1"/>
          </p:cNvSpPr>
          <p:nvPr>
            <p:ph type="title"/>
          </p:nvPr>
        </p:nvSpPr>
        <p:spPr/>
        <p:txBody>
          <a:bodyPr/>
          <a:lstStyle/>
          <a:p>
            <a:r>
              <a:rPr lang="en-GB" dirty="0">
                <a:solidFill>
                  <a:srgbClr val="7030A0"/>
                </a:solidFill>
                <a:ea typeface="Calibri Light"/>
                <a:cs typeface="Calibri Light"/>
              </a:rPr>
              <a:t>Support for Recommendations</a:t>
            </a:r>
            <a:endParaRPr lang="en-GB" dirty="0"/>
          </a:p>
        </p:txBody>
      </p:sp>
      <p:sp>
        <p:nvSpPr>
          <p:cNvPr id="7" name="Content Placeholder 6">
            <a:extLst>
              <a:ext uri="{FF2B5EF4-FFF2-40B4-BE49-F238E27FC236}">
                <a16:creationId xmlns:a16="http://schemas.microsoft.com/office/drawing/2014/main" id="{2454D0EB-684B-E8EC-BF79-AD3D5BAE85D8}"/>
              </a:ext>
            </a:extLst>
          </p:cNvPr>
          <p:cNvSpPr txBox="1">
            <a:spLocks/>
          </p:cNvSpPr>
          <p:nvPr/>
        </p:nvSpPr>
        <p:spPr>
          <a:xfrm>
            <a:off x="1005612" y="4244990"/>
            <a:ext cx="6246159" cy="17597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cs typeface="Calibri"/>
              </a:rPr>
              <a:t>Why they thought this was the case:</a:t>
            </a:r>
            <a:endParaRPr lang="en-US" sz="2400">
              <a:solidFill>
                <a:srgbClr val="808080"/>
              </a:solidFill>
              <a:cs typeface="Calibri"/>
            </a:endParaRPr>
          </a:p>
          <a:p>
            <a:pPr lvl="1">
              <a:buFont typeface="Courier New,monospace" panose="020B0604020202020204" pitchFamily="34" charset="0"/>
              <a:buChar char="o"/>
            </a:pPr>
            <a:r>
              <a:rPr lang="en-GB" sz="2000">
                <a:cs typeface="Calibri"/>
              </a:rPr>
              <a:t>MH issues are increasing (N=7)</a:t>
            </a:r>
            <a:endParaRPr lang="en-US" sz="2000">
              <a:solidFill>
                <a:srgbClr val="808080"/>
              </a:solidFill>
              <a:cs typeface="Calibri"/>
            </a:endParaRPr>
          </a:p>
          <a:p>
            <a:pPr lvl="1">
              <a:buFont typeface="Courier New,monospace" panose="020B0604020202020204" pitchFamily="34" charset="0"/>
              <a:buChar char="o"/>
            </a:pPr>
            <a:r>
              <a:rPr lang="en-GB" sz="2000">
                <a:cs typeface="Calibri"/>
              </a:rPr>
              <a:t>Particularly post covid (N=8)</a:t>
            </a:r>
            <a:endParaRPr lang="en-US" sz="2000">
              <a:solidFill>
                <a:srgbClr val="808080"/>
              </a:solidFill>
              <a:cs typeface="Calibri"/>
            </a:endParaRPr>
          </a:p>
          <a:p>
            <a:pPr lvl="1">
              <a:buFont typeface="Courier New,monospace" panose="020B0604020202020204" pitchFamily="34" charset="0"/>
              <a:buChar char="o"/>
            </a:pPr>
            <a:r>
              <a:rPr lang="en-GB" sz="2000">
                <a:cs typeface="Calibri"/>
              </a:rPr>
              <a:t>And due to cost-of-living crisis (N=4)</a:t>
            </a:r>
            <a:endParaRPr lang="en-GB" sz="2000" dirty="0"/>
          </a:p>
        </p:txBody>
      </p:sp>
      <p:sp>
        <p:nvSpPr>
          <p:cNvPr id="8" name="TextBox 7">
            <a:extLst>
              <a:ext uri="{FF2B5EF4-FFF2-40B4-BE49-F238E27FC236}">
                <a16:creationId xmlns:a16="http://schemas.microsoft.com/office/drawing/2014/main" id="{CB4CF225-F12C-B055-3FCA-CD974AC7EA12}"/>
              </a:ext>
            </a:extLst>
          </p:cNvPr>
          <p:cNvSpPr txBox="1"/>
          <p:nvPr/>
        </p:nvSpPr>
        <p:spPr>
          <a:xfrm>
            <a:off x="7738783" y="1425932"/>
            <a:ext cx="381896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solidFill>
                  <a:srgbClr val="4472C4"/>
                </a:solidFill>
                <a:cs typeface="Segoe UI"/>
              </a:rPr>
              <a:t>"Because everyone in one time of their lives will need mental health support"</a:t>
            </a:r>
            <a:r>
              <a:rPr lang="en-US" sz="2800" dirty="0">
                <a:cs typeface="Segoe UI"/>
              </a:rPr>
              <a:t>​</a:t>
            </a:r>
          </a:p>
          <a:p>
            <a:r>
              <a:rPr lang="en-GB" sz="2800" dirty="0">
                <a:cs typeface="Segoe UI"/>
              </a:rPr>
              <a:t>​</a:t>
            </a:r>
          </a:p>
          <a:p>
            <a:r>
              <a:rPr lang="en-GB" sz="2800" dirty="0">
                <a:cs typeface="Segoe UI"/>
              </a:rPr>
              <a:t>​</a:t>
            </a:r>
          </a:p>
          <a:p>
            <a:pPr algn="ctr"/>
            <a:r>
              <a:rPr lang="en-GB" sz="2800" i="1" dirty="0">
                <a:solidFill>
                  <a:srgbClr val="4472C4"/>
                </a:solidFill>
                <a:cs typeface="Segoe UI"/>
              </a:rPr>
              <a:t>"There is a lot of worry about mental health in our communities"</a:t>
            </a:r>
            <a:r>
              <a:rPr lang="en-US" sz="2800" dirty="0">
                <a:cs typeface="Segoe UI"/>
              </a:rPr>
              <a:t>​</a:t>
            </a:r>
          </a:p>
        </p:txBody>
      </p:sp>
      <p:sp>
        <p:nvSpPr>
          <p:cNvPr id="9" name="TextBox 8">
            <a:extLst>
              <a:ext uri="{FF2B5EF4-FFF2-40B4-BE49-F238E27FC236}">
                <a16:creationId xmlns:a16="http://schemas.microsoft.com/office/drawing/2014/main" id="{939A774F-AB1C-1550-7661-6FEFDC410D15}"/>
              </a:ext>
            </a:extLst>
          </p:cNvPr>
          <p:cNvSpPr txBox="1"/>
          <p:nvPr/>
        </p:nvSpPr>
        <p:spPr>
          <a:xfrm>
            <a:off x="390263" y="1462965"/>
            <a:ext cx="7021189" cy="2246769"/>
          </a:xfrm>
          <a:prstGeom prst="rect">
            <a:avLst/>
          </a:prstGeom>
          <a:noFill/>
        </p:spPr>
        <p:txBody>
          <a:bodyPr wrap="square">
            <a:spAutoFit/>
          </a:bodyPr>
          <a:lstStyle/>
          <a:p>
            <a:pPr algn="ctr"/>
            <a:r>
              <a:rPr lang="en-GB" sz="2800" i="1" dirty="0">
                <a:solidFill>
                  <a:schemeClr val="accent1"/>
                </a:solidFill>
                <a:cs typeface="Calibri"/>
              </a:rPr>
              <a:t>"I feel now more than ever we need easy access to low level community support“</a:t>
            </a:r>
          </a:p>
          <a:p>
            <a:pPr algn="ctr"/>
            <a:endParaRPr lang="en-US" sz="2800" dirty="0">
              <a:solidFill>
                <a:schemeClr val="accent1"/>
              </a:solidFill>
              <a:cs typeface="Calibri"/>
            </a:endParaRPr>
          </a:p>
          <a:p>
            <a:pPr algn="ctr"/>
            <a:r>
              <a:rPr lang="en-GB" sz="2800" i="1" dirty="0">
                <a:solidFill>
                  <a:schemeClr val="accent1"/>
                </a:solidFill>
                <a:cs typeface="Calibri"/>
              </a:rPr>
              <a:t>"All...are required to meet the MH issues community groups deal with everyday"</a:t>
            </a:r>
            <a:endParaRPr lang="en-US" sz="2800" dirty="0">
              <a:solidFill>
                <a:schemeClr val="accent1"/>
              </a:solidFill>
              <a:cs typeface="Calibri"/>
            </a:endParaRPr>
          </a:p>
        </p:txBody>
      </p:sp>
    </p:spTree>
    <p:extLst>
      <p:ext uri="{BB962C8B-B14F-4D97-AF65-F5344CB8AC3E}">
        <p14:creationId xmlns:p14="http://schemas.microsoft.com/office/powerpoint/2010/main" val="129034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6422-329C-1B24-578F-339F77E9EE1B}"/>
              </a:ext>
            </a:extLst>
          </p:cNvPr>
          <p:cNvSpPr>
            <a:spLocks noGrp="1"/>
          </p:cNvSpPr>
          <p:nvPr>
            <p:ph type="title"/>
          </p:nvPr>
        </p:nvSpPr>
        <p:spPr>
          <a:xfrm>
            <a:off x="491520" y="166692"/>
            <a:ext cx="8509986" cy="1325563"/>
          </a:xfrm>
        </p:spPr>
        <p:txBody>
          <a:bodyPr>
            <a:noAutofit/>
          </a:bodyPr>
          <a:lstStyle/>
          <a:p>
            <a:r>
              <a:rPr lang="en-GB" sz="2400" dirty="0">
                <a:ea typeface="+mj-lt"/>
                <a:cs typeface="+mj-lt"/>
              </a:rPr>
              <a:t>What more would you like Sandwell Better Mental Health Partnership to do to prevent mental health problems and promote mental wellbeing in the borough? </a:t>
            </a:r>
            <a:endParaRPr lang="en-GB" sz="2400" dirty="0"/>
          </a:p>
        </p:txBody>
      </p:sp>
      <p:sp>
        <p:nvSpPr>
          <p:cNvPr id="3" name="Rectangle 2">
            <a:extLst>
              <a:ext uri="{FF2B5EF4-FFF2-40B4-BE49-F238E27FC236}">
                <a16:creationId xmlns:a16="http://schemas.microsoft.com/office/drawing/2014/main" id="{E6396783-02C0-AC52-CD7C-3F39BADBFBCB}"/>
              </a:ext>
            </a:extLst>
          </p:cNvPr>
          <p:cNvSpPr/>
          <p:nvPr/>
        </p:nvSpPr>
        <p:spPr>
          <a:xfrm>
            <a:off x="1524000" y="1341329"/>
            <a:ext cx="4164923" cy="369332"/>
          </a:xfrm>
          <a:prstGeom prst="rect">
            <a:avLst/>
          </a:prstGeom>
        </p:spPr>
        <p:txBody>
          <a:bodyPr wrap="none">
            <a:spAutoFit/>
          </a:bodyPr>
          <a:lstStyle/>
          <a:p>
            <a:r>
              <a:rPr lang="en-GB" u="sng">
                <a:cs typeface="Calibri Light"/>
              </a:rPr>
              <a:t>Members of the Public Responses (N=336)</a:t>
            </a:r>
            <a:endParaRPr lang="en-GB"/>
          </a:p>
        </p:txBody>
      </p:sp>
      <p:sp>
        <p:nvSpPr>
          <p:cNvPr id="4" name="Rectangle 3">
            <a:extLst>
              <a:ext uri="{FF2B5EF4-FFF2-40B4-BE49-F238E27FC236}">
                <a16:creationId xmlns:a16="http://schemas.microsoft.com/office/drawing/2014/main" id="{47F55B2E-448C-99A6-B29F-AE6FB1882D4D}"/>
              </a:ext>
            </a:extLst>
          </p:cNvPr>
          <p:cNvSpPr/>
          <p:nvPr/>
        </p:nvSpPr>
        <p:spPr>
          <a:xfrm>
            <a:off x="7445488" y="1341329"/>
            <a:ext cx="3107774" cy="369332"/>
          </a:xfrm>
          <a:prstGeom prst="rect">
            <a:avLst/>
          </a:prstGeom>
        </p:spPr>
        <p:txBody>
          <a:bodyPr wrap="none">
            <a:spAutoFit/>
          </a:bodyPr>
          <a:lstStyle/>
          <a:p>
            <a:r>
              <a:rPr lang="en-GB" u="sng">
                <a:cs typeface="Calibri Light"/>
              </a:rPr>
              <a:t>Organisation Responses (N=58)</a:t>
            </a:r>
            <a:endParaRPr lang="en-GB"/>
          </a:p>
        </p:txBody>
      </p:sp>
      <p:graphicFrame>
        <p:nvGraphicFramePr>
          <p:cNvPr id="5" name="Chart 4">
            <a:extLst>
              <a:ext uri="{FF2B5EF4-FFF2-40B4-BE49-F238E27FC236}">
                <a16:creationId xmlns:a16="http://schemas.microsoft.com/office/drawing/2014/main" id="{45A95F89-5574-1879-29EC-376D9DDDD5DA}"/>
              </a:ext>
            </a:extLst>
          </p:cNvPr>
          <p:cNvGraphicFramePr>
            <a:graphicFrameLocks/>
          </p:cNvGraphicFramePr>
          <p:nvPr>
            <p:extLst>
              <p:ext uri="{D42A27DB-BD31-4B8C-83A1-F6EECF244321}">
                <p14:modId xmlns:p14="http://schemas.microsoft.com/office/powerpoint/2010/main" val="1095745338"/>
              </p:ext>
            </p:extLst>
          </p:nvPr>
        </p:nvGraphicFramePr>
        <p:xfrm>
          <a:off x="183062" y="1687669"/>
          <a:ext cx="6001981" cy="4449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3A26D5F-3487-1321-EA26-A3A701B8CF98}"/>
              </a:ext>
            </a:extLst>
          </p:cNvPr>
          <p:cNvGraphicFramePr>
            <a:graphicFrameLocks/>
          </p:cNvGraphicFramePr>
          <p:nvPr>
            <p:extLst>
              <p:ext uri="{D42A27DB-BD31-4B8C-83A1-F6EECF244321}">
                <p14:modId xmlns:p14="http://schemas.microsoft.com/office/powerpoint/2010/main" val="2925029938"/>
              </p:ext>
            </p:extLst>
          </p:nvPr>
        </p:nvGraphicFramePr>
        <p:xfrm>
          <a:off x="6185042" y="1900122"/>
          <a:ext cx="5548045" cy="4072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941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64C98AD-F6CA-531B-AA93-A0DB7B527495}"/>
              </a:ext>
            </a:extLst>
          </p:cNvPr>
          <p:cNvSpPr/>
          <p:nvPr/>
        </p:nvSpPr>
        <p:spPr>
          <a:xfrm>
            <a:off x="8802255" y="683491"/>
            <a:ext cx="3389745" cy="9236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198FB524-3E34-CCD2-0D64-B6EEC7FE1C28}"/>
              </a:ext>
            </a:extLst>
          </p:cNvPr>
          <p:cNvPicPr>
            <a:picLocks noChangeAspect="1"/>
          </p:cNvPicPr>
          <p:nvPr/>
        </p:nvPicPr>
        <p:blipFill>
          <a:blip r:embed="rId2"/>
          <a:stretch>
            <a:fillRect/>
          </a:stretch>
        </p:blipFill>
        <p:spPr>
          <a:xfrm>
            <a:off x="186908" y="0"/>
            <a:ext cx="11516342" cy="6559865"/>
          </a:xfrm>
          <a:prstGeom prst="rect">
            <a:avLst/>
          </a:prstGeom>
        </p:spPr>
      </p:pic>
      <p:sp>
        <p:nvSpPr>
          <p:cNvPr id="35" name="TextBox 34">
            <a:extLst>
              <a:ext uri="{FF2B5EF4-FFF2-40B4-BE49-F238E27FC236}">
                <a16:creationId xmlns:a16="http://schemas.microsoft.com/office/drawing/2014/main" id="{0CBDDF7F-AED4-8CE2-6931-D349A994914A}"/>
              </a:ext>
            </a:extLst>
          </p:cNvPr>
          <p:cNvSpPr txBox="1"/>
          <p:nvPr/>
        </p:nvSpPr>
        <p:spPr>
          <a:xfrm>
            <a:off x="355107" y="5819286"/>
            <a:ext cx="6098958" cy="523220"/>
          </a:xfrm>
          <a:prstGeom prst="rect">
            <a:avLst/>
          </a:prstGeom>
          <a:solidFill>
            <a:schemeClr val="bg1"/>
          </a:solidFill>
        </p:spPr>
        <p:txBody>
          <a:bodyPr wrap="square">
            <a:spAutoFit/>
          </a:bodyPr>
          <a:lstStyle/>
          <a:p>
            <a:pPr marL="0" indent="0" algn="ctr">
              <a:lnSpc>
                <a:spcPct val="100000"/>
              </a:lnSpc>
              <a:spcBef>
                <a:spcPts val="600"/>
              </a:spcBef>
              <a:buNone/>
            </a:pPr>
            <a:r>
              <a:rPr lang="en-GB" sz="1400" dirty="0">
                <a:solidFill>
                  <a:schemeClr val="accent6">
                    <a:lumMod val="75000"/>
                  </a:schemeClr>
                </a:solidFill>
                <a:cs typeface="Calibri"/>
              </a:rPr>
              <a:t>“Create more talks about mental health, preferably in schools  allowing volunteers to get involved in a group in the community, regardless of age”</a:t>
            </a:r>
            <a:endParaRPr lang="en-US" sz="1400" dirty="0">
              <a:solidFill>
                <a:schemeClr val="accent6">
                  <a:lumMod val="75000"/>
                </a:schemeClr>
              </a:solidFill>
              <a:cs typeface="Calibri"/>
            </a:endParaRPr>
          </a:p>
        </p:txBody>
      </p:sp>
    </p:spTree>
    <p:extLst>
      <p:ext uri="{BB962C8B-B14F-4D97-AF65-F5344CB8AC3E}">
        <p14:creationId xmlns:p14="http://schemas.microsoft.com/office/powerpoint/2010/main" val="38794453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0314FB65DC8044BBC6ABDF8BB41CA0" ma:contentTypeVersion="15" ma:contentTypeDescription="Create a new document." ma:contentTypeScope="" ma:versionID="cb1381d382184440498d57199a404663">
  <xsd:schema xmlns:xsd="http://www.w3.org/2001/XMLSchema" xmlns:xs="http://www.w3.org/2001/XMLSchema" xmlns:p="http://schemas.microsoft.com/office/2006/metadata/properties" xmlns:ns3="cc0577f9-187f-4182-97e7-243814cdeded" xmlns:ns4="c48d6fae-0522-4159-baba-7940d35f1bae" targetNamespace="http://schemas.microsoft.com/office/2006/metadata/properties" ma:root="true" ma:fieldsID="4095baa44361fff8b96315926f69d12e" ns3:_="" ns4:_="">
    <xsd:import namespace="cc0577f9-187f-4182-97e7-243814cdeded"/>
    <xsd:import namespace="c48d6fae-0522-4159-baba-7940d35f1bae"/>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MediaServiceSystemTag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577f9-187f-4182-97e7-243814cdeded"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8d6fae-0522-4159-baba-7940d35f1ba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c0577f9-187f-4182-97e7-243814cded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D1160-AEE7-4949-9035-903CEB5AA9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0577f9-187f-4182-97e7-243814cdeded"/>
    <ds:schemaRef ds:uri="c48d6fae-0522-4159-baba-7940d35f1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445D08-5F23-435D-B256-D3CCEABB44B1}">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c48d6fae-0522-4159-baba-7940d35f1bae"/>
    <ds:schemaRef ds:uri="http://purl.org/dc/terms/"/>
    <ds:schemaRef ds:uri="cc0577f9-187f-4182-97e7-243814cdeded"/>
    <ds:schemaRef ds:uri="http://www.w3.org/XML/1998/namespace"/>
    <ds:schemaRef ds:uri="http://purl.org/dc/dcmitype/"/>
  </ds:schemaRefs>
</ds:datastoreItem>
</file>

<file path=customXml/itemProps3.xml><?xml version="1.0" encoding="utf-8"?>
<ds:datastoreItem xmlns:ds="http://schemas.openxmlformats.org/officeDocument/2006/customXml" ds:itemID="{7B654C7E-600B-40C2-A1F5-7588EE6A99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328</TotalTime>
  <Words>1375</Words>
  <Application>Microsoft Office PowerPoint</Application>
  <PresentationFormat>Widescreen</PresentationFormat>
  <Paragraphs>135</Paragraphs>
  <Slides>17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Courier New</vt:lpstr>
      <vt:lpstr>Courier New,monospace</vt:lpstr>
      <vt:lpstr>Segoe UI</vt:lpstr>
      <vt:lpstr>Custom Design</vt:lpstr>
      <vt:lpstr>1_Custom Design</vt:lpstr>
      <vt:lpstr>Sandwell Better Mental Health Strategy 2024-2029 </vt:lpstr>
      <vt:lpstr>Overview</vt:lpstr>
      <vt:lpstr>PowerPoint Presentation</vt:lpstr>
      <vt:lpstr>Data on Mental Health in Sandwell</vt:lpstr>
      <vt:lpstr>Public Consultation</vt:lpstr>
      <vt:lpstr>Public Consultation: Engagement</vt:lpstr>
      <vt:lpstr>Support for Recommendations</vt:lpstr>
      <vt:lpstr>What more would you like Sandwell Better Mental Health Partnership to do to prevent mental health problems and promote mental wellbeing in the borough? </vt:lpstr>
      <vt:lpstr>PowerPoint Presentation</vt:lpstr>
      <vt:lpstr>PowerPoint Presentation</vt:lpstr>
      <vt:lpstr>PowerPoint Presentation</vt:lpstr>
      <vt:lpstr>Other Responses of note from Organisations</vt:lpstr>
      <vt:lpstr>Impact of consultation</vt:lpstr>
      <vt:lpstr>Recommendations</vt:lpstr>
      <vt:lpstr>Action plan – what we have done</vt:lpstr>
      <vt:lpstr>Action plan – what we will do </vt:lpstr>
      <vt:lpstr>Thank you for listening </vt:lpstr>
    </vt:vector>
  </TitlesOfParts>
  <Company>Sandwell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Eneze Adava</dc:creator>
  <cp:lastModifiedBy>Kathryn Hickman</cp:lastModifiedBy>
  <cp:revision>5</cp:revision>
  <dcterms:created xsi:type="dcterms:W3CDTF">2024-09-30T09:38:06Z</dcterms:created>
  <dcterms:modified xsi:type="dcterms:W3CDTF">2024-10-09T15:44:18Z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0x010100E70314FB65DC8044BBC6ABDF8BB41CA0</vt:lpwstr>
  </property>
</Properties>
</file>